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45"/>
  </p:notesMasterIdLst>
  <p:sldIdLst>
    <p:sldId id="273" r:id="rId2"/>
    <p:sldId id="257" r:id="rId3"/>
    <p:sldId id="282" r:id="rId4"/>
    <p:sldId id="354" r:id="rId5"/>
    <p:sldId id="380" r:id="rId6"/>
    <p:sldId id="347" r:id="rId7"/>
    <p:sldId id="364" r:id="rId8"/>
    <p:sldId id="352" r:id="rId9"/>
    <p:sldId id="353" r:id="rId10"/>
    <p:sldId id="287" r:id="rId11"/>
    <p:sldId id="365" r:id="rId12"/>
    <p:sldId id="379" r:id="rId13"/>
    <p:sldId id="292" r:id="rId14"/>
    <p:sldId id="293" r:id="rId15"/>
    <p:sldId id="294" r:id="rId16"/>
    <p:sldId id="297" r:id="rId17"/>
    <p:sldId id="298" r:id="rId18"/>
    <p:sldId id="279" r:id="rId19"/>
    <p:sldId id="366" r:id="rId20"/>
    <p:sldId id="277" r:id="rId21"/>
    <p:sldId id="350" r:id="rId22"/>
    <p:sldId id="319" r:id="rId23"/>
    <p:sldId id="360" r:id="rId24"/>
    <p:sldId id="317" r:id="rId25"/>
    <p:sldId id="329" r:id="rId26"/>
    <p:sldId id="320" r:id="rId27"/>
    <p:sldId id="325" r:id="rId28"/>
    <p:sldId id="330" r:id="rId29"/>
    <p:sldId id="313" r:id="rId30"/>
    <p:sldId id="324" r:id="rId31"/>
    <p:sldId id="331" r:id="rId32"/>
    <p:sldId id="332" r:id="rId33"/>
    <p:sldId id="333" r:id="rId34"/>
    <p:sldId id="334" r:id="rId35"/>
    <p:sldId id="340" r:id="rId36"/>
    <p:sldId id="341" r:id="rId37"/>
    <p:sldId id="342" r:id="rId38"/>
    <p:sldId id="263" r:id="rId39"/>
    <p:sldId id="367" r:id="rId40"/>
    <p:sldId id="361" r:id="rId41"/>
    <p:sldId id="338" r:id="rId42"/>
    <p:sldId id="362" r:id="rId43"/>
    <p:sldId id="316"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rchna Ghosh" initials="AG" lastIdx="21" clrIdx="2">
    <p:extLst>
      <p:ext uri="{19B8F6BF-5375-455C-9EA6-DF929625EA0E}">
        <p15:presenceInfo xmlns:p15="http://schemas.microsoft.com/office/powerpoint/2012/main" userId="34728526a1bdc1d7" providerId="Windows Live"/>
      </p:ext>
    </p:extLst>
  </p:cmAuthor>
  <p:cmAuthor id="2" name="Monika Chauhan" initials="MC [2]" lastIdx="35" clrIdx="1">
    <p:extLst>
      <p:ext uri="{19B8F6BF-5375-455C-9EA6-DF929625EA0E}">
        <p15:presenceInfo xmlns:p15="http://schemas.microsoft.com/office/powerpoint/2012/main" userId="57683efd79c9528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B554"/>
    <a:srgbClr val="F9FD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763" autoAdjust="0"/>
    <p:restoredTop sz="74029" autoAdjust="0"/>
  </p:normalViewPr>
  <p:slideViewPr>
    <p:cSldViewPr snapToGrid="0">
      <p:cViewPr varScale="1">
        <p:scale>
          <a:sx n="69" d="100"/>
          <a:sy n="69" d="100"/>
        </p:scale>
        <p:origin x="95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D2BF288-EEFB-0647-A708-8921B8FB0AC3}" type="doc">
      <dgm:prSet loTypeId="urn:microsoft.com/office/officeart/2008/layout/VerticalCurvedList" loCatId="" qsTypeId="urn:microsoft.com/office/officeart/2005/8/quickstyle/simple1" qsCatId="simple" csTypeId="urn:microsoft.com/office/officeart/2005/8/colors/colorful4" csCatId="colorful" phldr="1"/>
      <dgm:spPr/>
      <dgm:t>
        <a:bodyPr/>
        <a:lstStyle/>
        <a:p>
          <a:endParaRPr lang="en-GB"/>
        </a:p>
      </dgm:t>
    </dgm:pt>
    <dgm:pt modelId="{1C2288FB-9B31-0745-AF5A-A409161ADF3E}">
      <dgm:prSet/>
      <dgm:spPr/>
      <dgm:t>
        <a:bodyPr/>
        <a:lstStyle/>
        <a:p>
          <a:r>
            <a:rPr lang="en-US" b="0" dirty="0">
              <a:solidFill>
                <a:schemeClr val="tx1"/>
              </a:solidFill>
              <a:latin typeface="Calibri" pitchFamily="34" charset="0"/>
              <a:cs typeface="Calibri" pitchFamily="34" charset="0"/>
            </a:rPr>
            <a:t> </a:t>
          </a:r>
          <a:r>
            <a:rPr lang="hi-IN" b="0" dirty="0">
              <a:solidFill>
                <a:schemeClr val="tx1"/>
              </a:solidFill>
              <a:latin typeface="Calibri"/>
              <a:ea typeface="Calibri"/>
              <a:cs typeface="Calibri"/>
              <a:sym typeface="Calibri"/>
            </a:rPr>
            <a:t>मौजूदा मंच और व्यापक पहुंच</a:t>
          </a:r>
          <a:endParaRPr lang="en-US" b="0" dirty="0">
            <a:solidFill>
              <a:schemeClr val="tx1"/>
            </a:solidFill>
            <a:latin typeface="Calibri" pitchFamily="34" charset="0"/>
            <a:cs typeface="Calibri" pitchFamily="34" charset="0"/>
          </a:endParaRPr>
        </a:p>
      </dgm:t>
    </dgm:pt>
    <dgm:pt modelId="{A7CCDA69-DB79-E04B-95E7-0CA96344B554}" type="parTrans" cxnId="{0D6298C0-2552-A043-9D8F-BA72CC687653}">
      <dgm:prSet/>
      <dgm:spPr/>
      <dgm:t>
        <a:bodyPr/>
        <a:lstStyle/>
        <a:p>
          <a:endParaRPr lang="en-GB"/>
        </a:p>
      </dgm:t>
    </dgm:pt>
    <dgm:pt modelId="{F17C51EC-10E6-3F49-B741-F772ABB92B1A}" type="sibTrans" cxnId="{0D6298C0-2552-A043-9D8F-BA72CC687653}">
      <dgm:prSet/>
      <dgm:spPr/>
      <dgm:t>
        <a:bodyPr/>
        <a:lstStyle/>
        <a:p>
          <a:endParaRPr lang="en-GB"/>
        </a:p>
      </dgm:t>
    </dgm:pt>
    <dgm:pt modelId="{7D45F6F9-89BC-4945-8338-8670225CBCA3}">
      <dgm:prSet/>
      <dgm:spPr/>
      <dgm:t>
        <a:bodyPr/>
        <a:lstStyle/>
        <a:p>
          <a:r>
            <a:rPr lang="hi-IN" b="0" dirty="0">
              <a:solidFill>
                <a:schemeClr val="tx1"/>
              </a:solidFill>
              <a:latin typeface="Calibri"/>
              <a:ea typeface="Calibri"/>
              <a:cs typeface="Calibri"/>
              <a:sym typeface="Calibri"/>
            </a:rPr>
            <a:t>संपर्क के कई बिंदु</a:t>
          </a:r>
          <a:endParaRPr lang="en-US" b="0" dirty="0">
            <a:solidFill>
              <a:schemeClr val="tx1"/>
            </a:solidFill>
            <a:latin typeface="Calibri" pitchFamily="34" charset="0"/>
            <a:cs typeface="Calibri" pitchFamily="34" charset="0"/>
          </a:endParaRPr>
        </a:p>
      </dgm:t>
    </dgm:pt>
    <dgm:pt modelId="{39FAB708-10F5-5041-8FEA-8655FDD0F7F9}" type="parTrans" cxnId="{F7AFE191-6376-A94B-A8AD-30D65C171195}">
      <dgm:prSet/>
      <dgm:spPr/>
      <dgm:t>
        <a:bodyPr/>
        <a:lstStyle/>
        <a:p>
          <a:endParaRPr lang="en-GB"/>
        </a:p>
      </dgm:t>
    </dgm:pt>
    <dgm:pt modelId="{FEE95F49-8434-3747-A0C2-BF998EA446BD}" type="sibTrans" cxnId="{F7AFE191-6376-A94B-A8AD-30D65C171195}">
      <dgm:prSet/>
      <dgm:spPr/>
      <dgm:t>
        <a:bodyPr/>
        <a:lstStyle/>
        <a:p>
          <a:endParaRPr lang="en-GB"/>
        </a:p>
      </dgm:t>
    </dgm:pt>
    <dgm:pt modelId="{62B70E72-F01B-EF40-8897-6C4727415712}">
      <dgm:prSet/>
      <dgm:spPr/>
      <dgm:t>
        <a:bodyPr/>
        <a:lstStyle/>
        <a:p>
          <a:r>
            <a:rPr lang="hi-IN" b="0" dirty="0">
              <a:solidFill>
                <a:schemeClr val="tx1"/>
              </a:solidFill>
              <a:latin typeface="Calibri"/>
              <a:ea typeface="Calibri"/>
              <a:cs typeface="Calibri"/>
              <a:sym typeface="Calibri"/>
            </a:rPr>
            <a:t>कृषि, डेयरी, मुर्गी पालन और छोटे जुगाली करने वालों पर काम करना</a:t>
          </a:r>
          <a:endParaRPr lang="en-US" b="0" dirty="0">
            <a:solidFill>
              <a:schemeClr val="tx1"/>
            </a:solidFill>
            <a:latin typeface="Calibri" pitchFamily="34" charset="0"/>
            <a:cs typeface="Calibri" pitchFamily="34" charset="0"/>
          </a:endParaRPr>
        </a:p>
      </dgm:t>
    </dgm:pt>
    <dgm:pt modelId="{AC33C000-B2F4-7C4A-BF57-65CA8D702426}" type="parTrans" cxnId="{54498127-1CBC-2F44-9F26-72438B608647}">
      <dgm:prSet/>
      <dgm:spPr/>
      <dgm:t>
        <a:bodyPr/>
        <a:lstStyle/>
        <a:p>
          <a:endParaRPr lang="en-GB"/>
        </a:p>
      </dgm:t>
    </dgm:pt>
    <dgm:pt modelId="{54E9A533-CCC7-1F4F-AE54-8B4A5C937678}" type="sibTrans" cxnId="{54498127-1CBC-2F44-9F26-72438B608647}">
      <dgm:prSet/>
      <dgm:spPr/>
      <dgm:t>
        <a:bodyPr/>
        <a:lstStyle/>
        <a:p>
          <a:endParaRPr lang="en-GB"/>
        </a:p>
      </dgm:t>
    </dgm:pt>
    <dgm:pt modelId="{18B35535-880D-434B-9CED-D420B699EC24}">
      <dgm:prSet/>
      <dgm:spPr/>
      <dgm:t>
        <a:bodyPr/>
        <a:lstStyle/>
        <a:p>
          <a:r>
            <a:rPr lang="hi-IN" b="0" dirty="0">
              <a:solidFill>
                <a:schemeClr val="tx1"/>
              </a:solidFill>
            </a:rPr>
            <a:t>वित्तीय उत्पादों, सामाजिक विपणन और उद्यम पर काम करना </a:t>
          </a:r>
          <a:endParaRPr lang="en-US" b="0" dirty="0">
            <a:solidFill>
              <a:schemeClr val="tx1"/>
            </a:solidFill>
            <a:latin typeface="Calibri" pitchFamily="34" charset="0"/>
            <a:cs typeface="Calibri" pitchFamily="34" charset="0"/>
          </a:endParaRPr>
        </a:p>
      </dgm:t>
    </dgm:pt>
    <dgm:pt modelId="{8E0E5DA5-C754-4207-833C-747D5E3915ED}" type="parTrans" cxnId="{2C7F08A4-5027-4239-916F-00F8C044DE77}">
      <dgm:prSet/>
      <dgm:spPr/>
      <dgm:t>
        <a:bodyPr/>
        <a:lstStyle/>
        <a:p>
          <a:endParaRPr lang="en-IN"/>
        </a:p>
      </dgm:t>
    </dgm:pt>
    <dgm:pt modelId="{1D5244CD-2F3F-4891-B288-C568C6D007F5}" type="sibTrans" cxnId="{2C7F08A4-5027-4239-916F-00F8C044DE77}">
      <dgm:prSet/>
      <dgm:spPr/>
      <dgm:t>
        <a:bodyPr/>
        <a:lstStyle/>
        <a:p>
          <a:endParaRPr lang="en-IN"/>
        </a:p>
      </dgm:t>
    </dgm:pt>
    <dgm:pt modelId="{B607DA55-3D39-43F5-89E2-1BF31F28A762}">
      <dgm:prSet/>
      <dgm:spPr/>
      <dgm:t>
        <a:bodyPr/>
        <a:lstStyle/>
        <a:p>
          <a:r>
            <a:rPr lang="en-US" b="0" dirty="0">
              <a:solidFill>
                <a:schemeClr val="tx1"/>
              </a:solidFill>
              <a:latin typeface="Calibri" pitchFamily="34" charset="0"/>
              <a:cs typeface="Calibri" pitchFamily="34" charset="0"/>
            </a:rPr>
            <a:t>  </a:t>
          </a:r>
          <a:r>
            <a:rPr lang="hi-IN" b="0" dirty="0">
              <a:solidFill>
                <a:schemeClr val="tx1"/>
              </a:solidFill>
              <a:latin typeface="Calibri"/>
              <a:ea typeface="Calibri"/>
              <a:cs typeface="Calibri"/>
              <a:sym typeface="Calibri"/>
            </a:rPr>
            <a:t>कुशल जनशक्ति - कर्मचारी और संवर्ग </a:t>
          </a:r>
          <a:endParaRPr lang="en-US" b="0" dirty="0">
            <a:solidFill>
              <a:schemeClr val="tx1"/>
            </a:solidFill>
            <a:latin typeface="Calibri" pitchFamily="34" charset="0"/>
            <a:cs typeface="Calibri" pitchFamily="34" charset="0"/>
          </a:endParaRPr>
        </a:p>
      </dgm:t>
    </dgm:pt>
    <dgm:pt modelId="{BDF76C80-5256-4E8D-A815-60E3AED22F51}" type="parTrans" cxnId="{7C013B92-E262-436D-BC0D-5A8AACDAED8B}">
      <dgm:prSet/>
      <dgm:spPr/>
      <dgm:t>
        <a:bodyPr/>
        <a:lstStyle/>
        <a:p>
          <a:endParaRPr lang="en-IN"/>
        </a:p>
      </dgm:t>
    </dgm:pt>
    <dgm:pt modelId="{C05CF8DB-FE88-4BB1-89DE-180AEBD353FD}" type="sibTrans" cxnId="{7C013B92-E262-436D-BC0D-5A8AACDAED8B}">
      <dgm:prSet/>
      <dgm:spPr/>
      <dgm:t>
        <a:bodyPr/>
        <a:lstStyle/>
        <a:p>
          <a:endParaRPr lang="en-IN"/>
        </a:p>
      </dgm:t>
    </dgm:pt>
    <dgm:pt modelId="{7976F0D8-9FDC-4B06-BBA4-9B7EB1395FE3}">
      <dgm:prSet/>
      <dgm:spPr/>
      <dgm:t>
        <a:bodyPr/>
        <a:lstStyle/>
        <a:p>
          <a:r>
            <a:rPr lang="hi-IN" b="0" dirty="0">
              <a:solidFill>
                <a:schemeClr val="tx1"/>
              </a:solidFill>
              <a:latin typeface="Calibri"/>
              <a:ea typeface="Calibri"/>
              <a:cs typeface="Calibri"/>
              <a:sym typeface="Calibri"/>
            </a:rPr>
            <a:t>सामाजिक मानदंडों, एक-दूसरे से सिखने की प्रभावित करने की क्षमता</a:t>
          </a:r>
          <a:endParaRPr lang="en-US" b="0" dirty="0">
            <a:solidFill>
              <a:schemeClr val="tx1"/>
            </a:solidFill>
            <a:latin typeface="Calibri" pitchFamily="34" charset="0"/>
            <a:cs typeface="Calibri" pitchFamily="34" charset="0"/>
          </a:endParaRPr>
        </a:p>
      </dgm:t>
    </dgm:pt>
    <dgm:pt modelId="{CB481EF1-C38C-4A4F-AC17-DA74D0F57874}" type="parTrans" cxnId="{7DC4BB38-3106-49DF-A385-98FAA4A7F186}">
      <dgm:prSet/>
      <dgm:spPr/>
      <dgm:t>
        <a:bodyPr/>
        <a:lstStyle/>
        <a:p>
          <a:endParaRPr lang="en-IN"/>
        </a:p>
      </dgm:t>
    </dgm:pt>
    <dgm:pt modelId="{132D6416-E7A9-47D6-969E-4BBB69F0C795}" type="sibTrans" cxnId="{7DC4BB38-3106-49DF-A385-98FAA4A7F186}">
      <dgm:prSet/>
      <dgm:spPr/>
      <dgm:t>
        <a:bodyPr/>
        <a:lstStyle/>
        <a:p>
          <a:endParaRPr lang="en-IN"/>
        </a:p>
      </dgm:t>
    </dgm:pt>
    <dgm:pt modelId="{83BB19C3-6870-493F-8766-F45A0DB4E0F3}">
      <dgm:prSet/>
      <dgm:spPr/>
      <dgm:t>
        <a:bodyPr/>
        <a:lstStyle/>
        <a:p>
          <a:r>
            <a:rPr lang="hi-IN" b="0" dirty="0">
              <a:solidFill>
                <a:schemeClr val="tx1"/>
              </a:solidFill>
              <a:latin typeface="Calibri"/>
              <a:ea typeface="Calibri"/>
              <a:cs typeface="Calibri"/>
              <a:sym typeface="Calibri"/>
            </a:rPr>
            <a:t>अधिकारहीन</a:t>
          </a:r>
          <a:r>
            <a:rPr lang="en-IN" b="0" dirty="0">
              <a:solidFill>
                <a:schemeClr val="tx1"/>
              </a:solidFill>
              <a:latin typeface="Calibri"/>
              <a:ea typeface="Calibri"/>
              <a:cs typeface="Calibri"/>
              <a:sym typeface="Calibri"/>
            </a:rPr>
            <a:t> / </a:t>
          </a:r>
          <a:r>
            <a:rPr lang="hi-IN" dirty="0">
              <a:solidFill>
                <a:schemeClr val="tx1"/>
              </a:solidFill>
            </a:rPr>
            <a:t>कमजोर एवं वंचित वर्गों के समूहों </a:t>
          </a:r>
          <a:r>
            <a:rPr lang="hi-IN" b="0" dirty="0">
              <a:solidFill>
                <a:schemeClr val="tx1"/>
              </a:solidFill>
              <a:latin typeface="Calibri"/>
              <a:ea typeface="Calibri"/>
              <a:cs typeface="Calibri"/>
              <a:sym typeface="Calibri"/>
            </a:rPr>
            <a:t>पर ध्यान दें</a:t>
          </a:r>
          <a:endParaRPr lang="en-US" b="0" dirty="0">
            <a:solidFill>
              <a:schemeClr val="tx1"/>
            </a:solidFill>
            <a:latin typeface="Calibri" pitchFamily="34" charset="0"/>
            <a:cs typeface="Calibri" pitchFamily="34" charset="0"/>
          </a:endParaRPr>
        </a:p>
      </dgm:t>
    </dgm:pt>
    <dgm:pt modelId="{FE986645-67B2-401C-B3BC-05C0F079D92E}" type="parTrans" cxnId="{8F45024A-AE44-4532-8644-E9E43E5A20B5}">
      <dgm:prSet/>
      <dgm:spPr/>
      <dgm:t>
        <a:bodyPr/>
        <a:lstStyle/>
        <a:p>
          <a:endParaRPr lang="en-IN"/>
        </a:p>
      </dgm:t>
    </dgm:pt>
    <dgm:pt modelId="{7E0EA56B-7416-4F67-8409-4DB9BD4B6890}" type="sibTrans" cxnId="{8F45024A-AE44-4532-8644-E9E43E5A20B5}">
      <dgm:prSet/>
      <dgm:spPr/>
      <dgm:t>
        <a:bodyPr/>
        <a:lstStyle/>
        <a:p>
          <a:endParaRPr lang="en-IN"/>
        </a:p>
      </dgm:t>
    </dgm:pt>
    <dgm:pt modelId="{F4149C47-C4E9-6647-8AED-EED6AE59B83E}" type="pres">
      <dgm:prSet presAssocID="{DD2BF288-EEFB-0647-A708-8921B8FB0AC3}" presName="Name0" presStyleCnt="0">
        <dgm:presLayoutVars>
          <dgm:chMax val="7"/>
          <dgm:chPref val="7"/>
          <dgm:dir/>
        </dgm:presLayoutVars>
      </dgm:prSet>
      <dgm:spPr/>
    </dgm:pt>
    <dgm:pt modelId="{1D7D8F34-FE26-A24C-AB46-EC333915A571}" type="pres">
      <dgm:prSet presAssocID="{DD2BF288-EEFB-0647-A708-8921B8FB0AC3}" presName="Name1" presStyleCnt="0"/>
      <dgm:spPr/>
    </dgm:pt>
    <dgm:pt modelId="{0F98DEFF-4059-0849-A87C-7A62F92D9A07}" type="pres">
      <dgm:prSet presAssocID="{DD2BF288-EEFB-0647-A708-8921B8FB0AC3}" presName="cycle" presStyleCnt="0"/>
      <dgm:spPr/>
    </dgm:pt>
    <dgm:pt modelId="{88CD7B62-14DC-2946-8CB7-37FEFB42A3D2}" type="pres">
      <dgm:prSet presAssocID="{DD2BF288-EEFB-0647-A708-8921B8FB0AC3}" presName="srcNode" presStyleLbl="node1" presStyleIdx="0" presStyleCnt="7"/>
      <dgm:spPr/>
    </dgm:pt>
    <dgm:pt modelId="{6B13E3EE-6562-CE48-98F2-14900F88A1ED}" type="pres">
      <dgm:prSet presAssocID="{DD2BF288-EEFB-0647-A708-8921B8FB0AC3}" presName="conn" presStyleLbl="parChTrans1D2" presStyleIdx="0" presStyleCnt="1"/>
      <dgm:spPr/>
    </dgm:pt>
    <dgm:pt modelId="{D9A32035-C9D0-674B-94B2-0B772B114940}" type="pres">
      <dgm:prSet presAssocID="{DD2BF288-EEFB-0647-A708-8921B8FB0AC3}" presName="extraNode" presStyleLbl="node1" presStyleIdx="0" presStyleCnt="7"/>
      <dgm:spPr/>
    </dgm:pt>
    <dgm:pt modelId="{27C76A74-639A-FC4B-B7A5-D95B743858DB}" type="pres">
      <dgm:prSet presAssocID="{DD2BF288-EEFB-0647-A708-8921B8FB0AC3}" presName="dstNode" presStyleLbl="node1" presStyleIdx="0" presStyleCnt="7"/>
      <dgm:spPr/>
    </dgm:pt>
    <dgm:pt modelId="{C8CA0077-DB43-6846-811E-4CB36516E730}" type="pres">
      <dgm:prSet presAssocID="{1C2288FB-9B31-0745-AF5A-A409161ADF3E}" presName="text_1" presStyleLbl="node1" presStyleIdx="0" presStyleCnt="7" custScaleX="101972">
        <dgm:presLayoutVars>
          <dgm:bulletEnabled val="1"/>
        </dgm:presLayoutVars>
      </dgm:prSet>
      <dgm:spPr/>
    </dgm:pt>
    <dgm:pt modelId="{354F1261-3F1D-D740-86D0-07574B7D77D7}" type="pres">
      <dgm:prSet presAssocID="{1C2288FB-9B31-0745-AF5A-A409161ADF3E}" presName="accent_1" presStyleCnt="0"/>
      <dgm:spPr/>
    </dgm:pt>
    <dgm:pt modelId="{E6267D81-FAF6-C047-A8F6-EEFA8EC106D1}" type="pres">
      <dgm:prSet presAssocID="{1C2288FB-9B31-0745-AF5A-A409161ADF3E}" presName="accentRepeatNode" presStyleLbl="solidFgAcc1" presStyleIdx="0" presStyleCnt="7"/>
      <dgm:spPr/>
    </dgm:pt>
    <dgm:pt modelId="{69E31DEF-F2A3-48AE-ABA9-F1B57D55ECD9}" type="pres">
      <dgm:prSet presAssocID="{B607DA55-3D39-43F5-89E2-1BF31F28A762}" presName="text_2" presStyleLbl="node1" presStyleIdx="1" presStyleCnt="7" custScaleX="101972">
        <dgm:presLayoutVars>
          <dgm:bulletEnabled val="1"/>
        </dgm:presLayoutVars>
      </dgm:prSet>
      <dgm:spPr/>
    </dgm:pt>
    <dgm:pt modelId="{EFA7B961-833F-4139-8FF2-9538D1345E8F}" type="pres">
      <dgm:prSet presAssocID="{B607DA55-3D39-43F5-89E2-1BF31F28A762}" presName="accent_2" presStyleCnt="0"/>
      <dgm:spPr/>
    </dgm:pt>
    <dgm:pt modelId="{8BAAEFA3-2333-4582-92F2-DE5970D203A7}" type="pres">
      <dgm:prSet presAssocID="{B607DA55-3D39-43F5-89E2-1BF31F28A762}" presName="accentRepeatNode" presStyleLbl="solidFgAcc1" presStyleIdx="1" presStyleCnt="7"/>
      <dgm:spPr/>
    </dgm:pt>
    <dgm:pt modelId="{9FD87E15-CB92-4537-93F9-6517CA04EC67}" type="pres">
      <dgm:prSet presAssocID="{83BB19C3-6870-493F-8766-F45A0DB4E0F3}" presName="text_3" presStyleLbl="node1" presStyleIdx="2" presStyleCnt="7">
        <dgm:presLayoutVars>
          <dgm:bulletEnabled val="1"/>
        </dgm:presLayoutVars>
      </dgm:prSet>
      <dgm:spPr/>
    </dgm:pt>
    <dgm:pt modelId="{52F66AC7-21AA-464B-952C-C8D904924A77}" type="pres">
      <dgm:prSet presAssocID="{83BB19C3-6870-493F-8766-F45A0DB4E0F3}" presName="accent_3" presStyleCnt="0"/>
      <dgm:spPr/>
    </dgm:pt>
    <dgm:pt modelId="{370B9680-B214-4AE9-BF09-B1B0E397B8AB}" type="pres">
      <dgm:prSet presAssocID="{83BB19C3-6870-493F-8766-F45A0DB4E0F3}" presName="accentRepeatNode" presStyleLbl="solidFgAcc1" presStyleIdx="2" presStyleCnt="7"/>
      <dgm:spPr/>
    </dgm:pt>
    <dgm:pt modelId="{1EEC4AFC-9D54-40B9-B4AA-6A0FA3E6C121}" type="pres">
      <dgm:prSet presAssocID="{7976F0D8-9FDC-4B06-BBA4-9B7EB1395FE3}" presName="text_4" presStyleLbl="node1" presStyleIdx="3" presStyleCnt="7">
        <dgm:presLayoutVars>
          <dgm:bulletEnabled val="1"/>
        </dgm:presLayoutVars>
      </dgm:prSet>
      <dgm:spPr/>
    </dgm:pt>
    <dgm:pt modelId="{9CEDB5D4-1F9A-4AC4-A899-F9BBFB0528F6}" type="pres">
      <dgm:prSet presAssocID="{7976F0D8-9FDC-4B06-BBA4-9B7EB1395FE3}" presName="accent_4" presStyleCnt="0"/>
      <dgm:spPr/>
    </dgm:pt>
    <dgm:pt modelId="{C7A30E38-60EA-4975-AEDD-46C39442CDA4}" type="pres">
      <dgm:prSet presAssocID="{7976F0D8-9FDC-4B06-BBA4-9B7EB1395FE3}" presName="accentRepeatNode" presStyleLbl="solidFgAcc1" presStyleIdx="3" presStyleCnt="7"/>
      <dgm:spPr/>
    </dgm:pt>
    <dgm:pt modelId="{396348A1-8905-4C66-B8D0-49D070E00CFC}" type="pres">
      <dgm:prSet presAssocID="{7D45F6F9-89BC-4945-8338-8670225CBCA3}" presName="text_5" presStyleLbl="node1" presStyleIdx="4" presStyleCnt="7">
        <dgm:presLayoutVars>
          <dgm:bulletEnabled val="1"/>
        </dgm:presLayoutVars>
      </dgm:prSet>
      <dgm:spPr/>
    </dgm:pt>
    <dgm:pt modelId="{25FDECDD-1F56-455F-B93A-637148FC9E7F}" type="pres">
      <dgm:prSet presAssocID="{7D45F6F9-89BC-4945-8338-8670225CBCA3}" presName="accent_5" presStyleCnt="0"/>
      <dgm:spPr/>
    </dgm:pt>
    <dgm:pt modelId="{9C2D8F92-5C66-4B44-8332-0F3C8F5353B6}" type="pres">
      <dgm:prSet presAssocID="{7D45F6F9-89BC-4945-8338-8670225CBCA3}" presName="accentRepeatNode" presStyleLbl="solidFgAcc1" presStyleIdx="4" presStyleCnt="7"/>
      <dgm:spPr/>
    </dgm:pt>
    <dgm:pt modelId="{324DA195-13CC-43E4-AC0B-6894E55EF21F}" type="pres">
      <dgm:prSet presAssocID="{62B70E72-F01B-EF40-8897-6C4727415712}" presName="text_6" presStyleLbl="node1" presStyleIdx="5" presStyleCnt="7">
        <dgm:presLayoutVars>
          <dgm:bulletEnabled val="1"/>
        </dgm:presLayoutVars>
      </dgm:prSet>
      <dgm:spPr/>
    </dgm:pt>
    <dgm:pt modelId="{BC69F415-F8BB-4DA8-A49A-B431499D1E67}" type="pres">
      <dgm:prSet presAssocID="{62B70E72-F01B-EF40-8897-6C4727415712}" presName="accent_6" presStyleCnt="0"/>
      <dgm:spPr/>
    </dgm:pt>
    <dgm:pt modelId="{AB2D4405-CBB1-4F9E-BC24-793E200E1B4C}" type="pres">
      <dgm:prSet presAssocID="{62B70E72-F01B-EF40-8897-6C4727415712}" presName="accentRepeatNode" presStyleLbl="solidFgAcc1" presStyleIdx="5" presStyleCnt="7"/>
      <dgm:spPr/>
    </dgm:pt>
    <dgm:pt modelId="{529FC9CA-D83E-4F14-8006-BF621BA0F345}" type="pres">
      <dgm:prSet presAssocID="{18B35535-880D-434B-9CED-D420B699EC24}" presName="text_7" presStyleLbl="node1" presStyleIdx="6" presStyleCnt="7">
        <dgm:presLayoutVars>
          <dgm:bulletEnabled val="1"/>
        </dgm:presLayoutVars>
      </dgm:prSet>
      <dgm:spPr/>
    </dgm:pt>
    <dgm:pt modelId="{049198C1-DC84-46E2-A951-2FD408F47B6B}" type="pres">
      <dgm:prSet presAssocID="{18B35535-880D-434B-9CED-D420B699EC24}" presName="accent_7" presStyleCnt="0"/>
      <dgm:spPr/>
    </dgm:pt>
    <dgm:pt modelId="{F9BB042C-18CA-4B21-814B-1CB7C8832EDC}" type="pres">
      <dgm:prSet presAssocID="{18B35535-880D-434B-9CED-D420B699EC24}" presName="accentRepeatNode" presStyleLbl="solidFgAcc1" presStyleIdx="6" presStyleCnt="7"/>
      <dgm:spPr/>
    </dgm:pt>
  </dgm:ptLst>
  <dgm:cxnLst>
    <dgm:cxn modelId="{91ACA903-7516-48A2-870D-9775E03FB444}" type="presOf" srcId="{62B70E72-F01B-EF40-8897-6C4727415712}" destId="{324DA195-13CC-43E4-AC0B-6894E55EF21F}" srcOrd="0" destOrd="0" presId="urn:microsoft.com/office/officeart/2008/layout/VerticalCurvedList"/>
    <dgm:cxn modelId="{54498127-1CBC-2F44-9F26-72438B608647}" srcId="{DD2BF288-EEFB-0647-A708-8921B8FB0AC3}" destId="{62B70E72-F01B-EF40-8897-6C4727415712}" srcOrd="5" destOrd="0" parTransId="{AC33C000-B2F4-7C4A-BF57-65CA8D702426}" sibTransId="{54E9A533-CCC7-1F4F-AE54-8B4A5C937678}"/>
    <dgm:cxn modelId="{9741542E-A42A-41A5-BDF8-6721806C0BE2}" type="presOf" srcId="{B607DA55-3D39-43F5-89E2-1BF31F28A762}" destId="{69E31DEF-F2A3-48AE-ABA9-F1B57D55ECD9}" srcOrd="0" destOrd="0" presId="urn:microsoft.com/office/officeart/2008/layout/VerticalCurvedList"/>
    <dgm:cxn modelId="{9D54CB34-CF68-420C-981D-0079103EA9D7}" type="presOf" srcId="{7976F0D8-9FDC-4B06-BBA4-9B7EB1395FE3}" destId="{1EEC4AFC-9D54-40B9-B4AA-6A0FA3E6C121}" srcOrd="0" destOrd="0" presId="urn:microsoft.com/office/officeart/2008/layout/VerticalCurvedList"/>
    <dgm:cxn modelId="{7DC4BB38-3106-49DF-A385-98FAA4A7F186}" srcId="{DD2BF288-EEFB-0647-A708-8921B8FB0AC3}" destId="{7976F0D8-9FDC-4B06-BBA4-9B7EB1395FE3}" srcOrd="3" destOrd="0" parTransId="{CB481EF1-C38C-4A4F-AC17-DA74D0F57874}" sibTransId="{132D6416-E7A9-47D6-969E-4BBB69F0C795}"/>
    <dgm:cxn modelId="{7174EF39-F9A9-004E-98B0-48BF375A984D}" type="presOf" srcId="{F17C51EC-10E6-3F49-B741-F772ABB92B1A}" destId="{6B13E3EE-6562-CE48-98F2-14900F88A1ED}" srcOrd="0" destOrd="0" presId="urn:microsoft.com/office/officeart/2008/layout/VerticalCurvedList"/>
    <dgm:cxn modelId="{8F45024A-AE44-4532-8644-E9E43E5A20B5}" srcId="{DD2BF288-EEFB-0647-A708-8921B8FB0AC3}" destId="{83BB19C3-6870-493F-8766-F45A0DB4E0F3}" srcOrd="2" destOrd="0" parTransId="{FE986645-67B2-401C-B3BC-05C0F079D92E}" sibTransId="{7E0EA56B-7416-4F67-8409-4DB9BD4B6890}"/>
    <dgm:cxn modelId="{5558754C-DAA6-4ED9-8B05-D0F623C28CAF}" type="presOf" srcId="{18B35535-880D-434B-9CED-D420B699EC24}" destId="{529FC9CA-D83E-4F14-8006-BF621BA0F345}" srcOrd="0" destOrd="0" presId="urn:microsoft.com/office/officeart/2008/layout/VerticalCurvedList"/>
    <dgm:cxn modelId="{DFAF767E-1D63-DA45-AF4C-EE37A8F958F1}" type="presOf" srcId="{1C2288FB-9B31-0745-AF5A-A409161ADF3E}" destId="{C8CA0077-DB43-6846-811E-4CB36516E730}" srcOrd="0" destOrd="0" presId="urn:microsoft.com/office/officeart/2008/layout/VerticalCurvedList"/>
    <dgm:cxn modelId="{21D03B88-F9F2-485D-ABC8-EE011BF85F33}" type="presOf" srcId="{7D45F6F9-89BC-4945-8338-8670225CBCA3}" destId="{396348A1-8905-4C66-B8D0-49D070E00CFC}" srcOrd="0" destOrd="0" presId="urn:microsoft.com/office/officeart/2008/layout/VerticalCurvedList"/>
    <dgm:cxn modelId="{F7AFE191-6376-A94B-A8AD-30D65C171195}" srcId="{DD2BF288-EEFB-0647-A708-8921B8FB0AC3}" destId="{7D45F6F9-89BC-4945-8338-8670225CBCA3}" srcOrd="4" destOrd="0" parTransId="{39FAB708-10F5-5041-8FEA-8655FDD0F7F9}" sibTransId="{FEE95F49-8434-3747-A0C2-BF998EA446BD}"/>
    <dgm:cxn modelId="{7C013B92-E262-436D-BC0D-5A8AACDAED8B}" srcId="{DD2BF288-EEFB-0647-A708-8921B8FB0AC3}" destId="{B607DA55-3D39-43F5-89E2-1BF31F28A762}" srcOrd="1" destOrd="0" parTransId="{BDF76C80-5256-4E8D-A815-60E3AED22F51}" sibTransId="{C05CF8DB-FE88-4BB1-89DE-180AEBD353FD}"/>
    <dgm:cxn modelId="{2C68FC93-0CBB-324F-B74F-EFCE727AE0B9}" type="presOf" srcId="{DD2BF288-EEFB-0647-A708-8921B8FB0AC3}" destId="{F4149C47-C4E9-6647-8AED-EED6AE59B83E}" srcOrd="0" destOrd="0" presId="urn:microsoft.com/office/officeart/2008/layout/VerticalCurvedList"/>
    <dgm:cxn modelId="{2C7F08A4-5027-4239-916F-00F8C044DE77}" srcId="{DD2BF288-EEFB-0647-A708-8921B8FB0AC3}" destId="{18B35535-880D-434B-9CED-D420B699EC24}" srcOrd="6" destOrd="0" parTransId="{8E0E5DA5-C754-4207-833C-747D5E3915ED}" sibTransId="{1D5244CD-2F3F-4891-B288-C568C6D007F5}"/>
    <dgm:cxn modelId="{0D6298C0-2552-A043-9D8F-BA72CC687653}" srcId="{DD2BF288-EEFB-0647-A708-8921B8FB0AC3}" destId="{1C2288FB-9B31-0745-AF5A-A409161ADF3E}" srcOrd="0" destOrd="0" parTransId="{A7CCDA69-DB79-E04B-95E7-0CA96344B554}" sibTransId="{F17C51EC-10E6-3F49-B741-F772ABB92B1A}"/>
    <dgm:cxn modelId="{1B1466CE-CD31-4062-8D3D-C2228BDF2AD2}" type="presOf" srcId="{83BB19C3-6870-493F-8766-F45A0DB4E0F3}" destId="{9FD87E15-CB92-4537-93F9-6517CA04EC67}" srcOrd="0" destOrd="0" presId="urn:microsoft.com/office/officeart/2008/layout/VerticalCurvedList"/>
    <dgm:cxn modelId="{0BCB8D89-1195-2F4A-A14A-447552DFF76E}" type="presParOf" srcId="{F4149C47-C4E9-6647-8AED-EED6AE59B83E}" destId="{1D7D8F34-FE26-A24C-AB46-EC333915A571}" srcOrd="0" destOrd="0" presId="urn:microsoft.com/office/officeart/2008/layout/VerticalCurvedList"/>
    <dgm:cxn modelId="{15DC62CE-8FC4-5A4B-8A3C-7EB408D35F52}" type="presParOf" srcId="{1D7D8F34-FE26-A24C-AB46-EC333915A571}" destId="{0F98DEFF-4059-0849-A87C-7A62F92D9A07}" srcOrd="0" destOrd="0" presId="urn:microsoft.com/office/officeart/2008/layout/VerticalCurvedList"/>
    <dgm:cxn modelId="{DBBF80F5-35A0-A74B-962F-7948098507A3}" type="presParOf" srcId="{0F98DEFF-4059-0849-A87C-7A62F92D9A07}" destId="{88CD7B62-14DC-2946-8CB7-37FEFB42A3D2}" srcOrd="0" destOrd="0" presId="urn:microsoft.com/office/officeart/2008/layout/VerticalCurvedList"/>
    <dgm:cxn modelId="{41CAFE62-5D14-8C4B-A8AF-7E51DC4979BE}" type="presParOf" srcId="{0F98DEFF-4059-0849-A87C-7A62F92D9A07}" destId="{6B13E3EE-6562-CE48-98F2-14900F88A1ED}" srcOrd="1" destOrd="0" presId="urn:microsoft.com/office/officeart/2008/layout/VerticalCurvedList"/>
    <dgm:cxn modelId="{76E828BE-09AE-C642-97A6-3B55CFF2C7F5}" type="presParOf" srcId="{0F98DEFF-4059-0849-A87C-7A62F92D9A07}" destId="{D9A32035-C9D0-674B-94B2-0B772B114940}" srcOrd="2" destOrd="0" presId="urn:microsoft.com/office/officeart/2008/layout/VerticalCurvedList"/>
    <dgm:cxn modelId="{690B6ED5-D35D-0148-8444-98E04D61D53A}" type="presParOf" srcId="{0F98DEFF-4059-0849-A87C-7A62F92D9A07}" destId="{27C76A74-639A-FC4B-B7A5-D95B743858DB}" srcOrd="3" destOrd="0" presId="urn:microsoft.com/office/officeart/2008/layout/VerticalCurvedList"/>
    <dgm:cxn modelId="{CBA33C63-2DDD-5A44-B0E2-7DF4E3EA8815}" type="presParOf" srcId="{1D7D8F34-FE26-A24C-AB46-EC333915A571}" destId="{C8CA0077-DB43-6846-811E-4CB36516E730}" srcOrd="1" destOrd="0" presId="urn:microsoft.com/office/officeart/2008/layout/VerticalCurvedList"/>
    <dgm:cxn modelId="{D172679C-A76A-5B43-838D-BAB6BE84222A}" type="presParOf" srcId="{1D7D8F34-FE26-A24C-AB46-EC333915A571}" destId="{354F1261-3F1D-D740-86D0-07574B7D77D7}" srcOrd="2" destOrd="0" presId="urn:microsoft.com/office/officeart/2008/layout/VerticalCurvedList"/>
    <dgm:cxn modelId="{460A7DD7-3DB0-EC48-8F52-FE203FC02350}" type="presParOf" srcId="{354F1261-3F1D-D740-86D0-07574B7D77D7}" destId="{E6267D81-FAF6-C047-A8F6-EEFA8EC106D1}" srcOrd="0" destOrd="0" presId="urn:microsoft.com/office/officeart/2008/layout/VerticalCurvedList"/>
    <dgm:cxn modelId="{BCB84F9D-6E03-471C-AA0A-604FCD3594E6}" type="presParOf" srcId="{1D7D8F34-FE26-A24C-AB46-EC333915A571}" destId="{69E31DEF-F2A3-48AE-ABA9-F1B57D55ECD9}" srcOrd="3" destOrd="0" presId="urn:microsoft.com/office/officeart/2008/layout/VerticalCurvedList"/>
    <dgm:cxn modelId="{7F6843A2-E04C-4347-BD5B-F247C2F0B773}" type="presParOf" srcId="{1D7D8F34-FE26-A24C-AB46-EC333915A571}" destId="{EFA7B961-833F-4139-8FF2-9538D1345E8F}" srcOrd="4" destOrd="0" presId="urn:microsoft.com/office/officeart/2008/layout/VerticalCurvedList"/>
    <dgm:cxn modelId="{D073A281-7722-43BD-B1A5-DA84B5A3BF7E}" type="presParOf" srcId="{EFA7B961-833F-4139-8FF2-9538D1345E8F}" destId="{8BAAEFA3-2333-4582-92F2-DE5970D203A7}" srcOrd="0" destOrd="0" presId="urn:microsoft.com/office/officeart/2008/layout/VerticalCurvedList"/>
    <dgm:cxn modelId="{5A7AEF17-2F3E-4885-8176-AFFC90C53213}" type="presParOf" srcId="{1D7D8F34-FE26-A24C-AB46-EC333915A571}" destId="{9FD87E15-CB92-4537-93F9-6517CA04EC67}" srcOrd="5" destOrd="0" presId="urn:microsoft.com/office/officeart/2008/layout/VerticalCurvedList"/>
    <dgm:cxn modelId="{2983155B-58E8-4A55-9F7F-0FAA91D6C5A2}" type="presParOf" srcId="{1D7D8F34-FE26-A24C-AB46-EC333915A571}" destId="{52F66AC7-21AA-464B-952C-C8D904924A77}" srcOrd="6" destOrd="0" presId="urn:microsoft.com/office/officeart/2008/layout/VerticalCurvedList"/>
    <dgm:cxn modelId="{9833F2B5-2719-4DB9-BE32-3BB4E66E4E25}" type="presParOf" srcId="{52F66AC7-21AA-464B-952C-C8D904924A77}" destId="{370B9680-B214-4AE9-BF09-B1B0E397B8AB}" srcOrd="0" destOrd="0" presId="urn:microsoft.com/office/officeart/2008/layout/VerticalCurvedList"/>
    <dgm:cxn modelId="{A61C1540-5F16-4D79-AD33-7E8E01670101}" type="presParOf" srcId="{1D7D8F34-FE26-A24C-AB46-EC333915A571}" destId="{1EEC4AFC-9D54-40B9-B4AA-6A0FA3E6C121}" srcOrd="7" destOrd="0" presId="urn:microsoft.com/office/officeart/2008/layout/VerticalCurvedList"/>
    <dgm:cxn modelId="{CA4CC9E0-795B-4698-AFFA-25B6646F1205}" type="presParOf" srcId="{1D7D8F34-FE26-A24C-AB46-EC333915A571}" destId="{9CEDB5D4-1F9A-4AC4-A899-F9BBFB0528F6}" srcOrd="8" destOrd="0" presId="urn:microsoft.com/office/officeart/2008/layout/VerticalCurvedList"/>
    <dgm:cxn modelId="{CFF98E3F-3E3E-4829-AC32-20B6FEEA239D}" type="presParOf" srcId="{9CEDB5D4-1F9A-4AC4-A899-F9BBFB0528F6}" destId="{C7A30E38-60EA-4975-AEDD-46C39442CDA4}" srcOrd="0" destOrd="0" presId="urn:microsoft.com/office/officeart/2008/layout/VerticalCurvedList"/>
    <dgm:cxn modelId="{1E1E32AC-473B-4747-9741-B107CE7324C5}" type="presParOf" srcId="{1D7D8F34-FE26-A24C-AB46-EC333915A571}" destId="{396348A1-8905-4C66-B8D0-49D070E00CFC}" srcOrd="9" destOrd="0" presId="urn:microsoft.com/office/officeart/2008/layout/VerticalCurvedList"/>
    <dgm:cxn modelId="{ACB24939-F6A1-424C-A8B7-BA80673ABD4E}" type="presParOf" srcId="{1D7D8F34-FE26-A24C-AB46-EC333915A571}" destId="{25FDECDD-1F56-455F-B93A-637148FC9E7F}" srcOrd="10" destOrd="0" presId="urn:microsoft.com/office/officeart/2008/layout/VerticalCurvedList"/>
    <dgm:cxn modelId="{58F88954-4893-4F2C-94E9-64145D480761}" type="presParOf" srcId="{25FDECDD-1F56-455F-B93A-637148FC9E7F}" destId="{9C2D8F92-5C66-4B44-8332-0F3C8F5353B6}" srcOrd="0" destOrd="0" presId="urn:microsoft.com/office/officeart/2008/layout/VerticalCurvedList"/>
    <dgm:cxn modelId="{8B3A70A5-B5BB-4B7C-97A4-04B53AAE9900}" type="presParOf" srcId="{1D7D8F34-FE26-A24C-AB46-EC333915A571}" destId="{324DA195-13CC-43E4-AC0B-6894E55EF21F}" srcOrd="11" destOrd="0" presId="urn:microsoft.com/office/officeart/2008/layout/VerticalCurvedList"/>
    <dgm:cxn modelId="{3F57C111-972C-411F-B4D8-670F89742B6F}" type="presParOf" srcId="{1D7D8F34-FE26-A24C-AB46-EC333915A571}" destId="{BC69F415-F8BB-4DA8-A49A-B431499D1E67}" srcOrd="12" destOrd="0" presId="urn:microsoft.com/office/officeart/2008/layout/VerticalCurvedList"/>
    <dgm:cxn modelId="{675891BC-4E45-4D9A-BDFA-4148E6638A84}" type="presParOf" srcId="{BC69F415-F8BB-4DA8-A49A-B431499D1E67}" destId="{AB2D4405-CBB1-4F9E-BC24-793E200E1B4C}" srcOrd="0" destOrd="0" presId="urn:microsoft.com/office/officeart/2008/layout/VerticalCurvedList"/>
    <dgm:cxn modelId="{015D6332-3563-4F34-8C15-09C003D35C8D}" type="presParOf" srcId="{1D7D8F34-FE26-A24C-AB46-EC333915A571}" destId="{529FC9CA-D83E-4F14-8006-BF621BA0F345}" srcOrd="13" destOrd="0" presId="urn:microsoft.com/office/officeart/2008/layout/VerticalCurvedList"/>
    <dgm:cxn modelId="{594A7568-3DCB-416A-A573-0AAF93F38346}" type="presParOf" srcId="{1D7D8F34-FE26-A24C-AB46-EC333915A571}" destId="{049198C1-DC84-46E2-A951-2FD408F47B6B}" srcOrd="14" destOrd="0" presId="urn:microsoft.com/office/officeart/2008/layout/VerticalCurvedList"/>
    <dgm:cxn modelId="{9F08F042-D20E-4614-9198-D66A5ECE592E}" type="presParOf" srcId="{049198C1-DC84-46E2-A951-2FD408F47B6B}" destId="{F9BB042C-18CA-4B21-814B-1CB7C8832EDC}"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A4A233D-956A-40FB-91AF-2F2CC7692623}"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n-US"/>
        </a:p>
      </dgm:t>
    </dgm:pt>
    <dgm:pt modelId="{ACB22196-23EA-4D49-9DBA-58D5A8F0DDA2}">
      <dgm:prSet phldrT="[Text]" custT="1"/>
      <dgm:spPr/>
      <dgm:t>
        <a:bodyPr/>
        <a:lstStyle/>
        <a:p>
          <a:endParaRPr lang="en-IN" sz="1400" b="1" dirty="0"/>
        </a:p>
        <a:p>
          <a:r>
            <a:rPr lang="hi-IN" sz="1400" b="1" dirty="0"/>
            <a:t>एसएचजी स्तर</a:t>
          </a:r>
          <a:endParaRPr lang="en-US" sz="1400" b="1" dirty="0"/>
        </a:p>
      </dgm:t>
    </dgm:pt>
    <dgm:pt modelId="{0F3AAFF2-17A1-4F00-951B-524CA9F8DC79}" type="parTrans" cxnId="{4ECA0D93-6AE9-441B-A0D1-8671D510857D}">
      <dgm:prSet/>
      <dgm:spPr/>
      <dgm:t>
        <a:bodyPr/>
        <a:lstStyle/>
        <a:p>
          <a:endParaRPr lang="en-US" sz="2800"/>
        </a:p>
      </dgm:t>
    </dgm:pt>
    <dgm:pt modelId="{11AEB765-451C-4544-BCD4-0C3A5ACEE15E}" type="sibTrans" cxnId="{4ECA0D93-6AE9-441B-A0D1-8671D510857D}">
      <dgm:prSet/>
      <dgm:spPr/>
      <dgm:t>
        <a:bodyPr/>
        <a:lstStyle/>
        <a:p>
          <a:endParaRPr lang="en-US" sz="2800"/>
        </a:p>
      </dgm:t>
    </dgm:pt>
    <dgm:pt modelId="{C5A9778A-25FC-42F7-B695-C0A520B86DB4}">
      <dgm:prSet phldrT="[Text]" custT="1"/>
      <dgm:spPr/>
      <dgm:t>
        <a:bodyPr/>
        <a:lstStyle/>
        <a:p>
          <a:endParaRPr lang="en-IN" sz="1400" b="1" dirty="0"/>
        </a:p>
        <a:p>
          <a:r>
            <a:rPr lang="hi-IN" sz="1400" b="1" dirty="0"/>
            <a:t>वीओ स्तर</a:t>
          </a:r>
          <a:endParaRPr lang="en-US" sz="1800" dirty="0"/>
        </a:p>
      </dgm:t>
    </dgm:pt>
    <dgm:pt modelId="{EB4AFAD4-52CD-4501-8167-86AA2C4393BD}" type="parTrans" cxnId="{34338939-71D3-4454-B17C-BD249EB3D3D9}">
      <dgm:prSet/>
      <dgm:spPr/>
      <dgm:t>
        <a:bodyPr/>
        <a:lstStyle/>
        <a:p>
          <a:endParaRPr lang="en-US" sz="2800"/>
        </a:p>
      </dgm:t>
    </dgm:pt>
    <dgm:pt modelId="{54439DA4-C043-4298-A1CA-6C2C08BE7B95}" type="sibTrans" cxnId="{34338939-71D3-4454-B17C-BD249EB3D3D9}">
      <dgm:prSet/>
      <dgm:spPr/>
      <dgm:t>
        <a:bodyPr/>
        <a:lstStyle/>
        <a:p>
          <a:endParaRPr lang="en-US" sz="2800"/>
        </a:p>
      </dgm:t>
    </dgm:pt>
    <dgm:pt modelId="{D2A2F2A5-DF32-4882-8E36-316225DF2632}">
      <dgm:prSet phldrT="[Text]" custT="1"/>
      <dgm:spPr/>
      <dgm:t>
        <a:bodyPr/>
        <a:lstStyle/>
        <a:p>
          <a:r>
            <a:rPr lang="en-IN" sz="1200" b="1" dirty="0"/>
            <a:t> </a:t>
          </a:r>
          <a:r>
            <a:rPr lang="hi-IN" sz="1200" b="1" dirty="0"/>
            <a:t>सीएलएफ स्तर</a:t>
          </a:r>
          <a:endParaRPr lang="en-US" sz="1400" b="1" dirty="0"/>
        </a:p>
      </dgm:t>
    </dgm:pt>
    <dgm:pt modelId="{929D9B91-A544-4A05-8125-C113EE1DCE6B}" type="parTrans" cxnId="{C2274E0E-8B20-4B5E-A236-A3E2F97B9985}">
      <dgm:prSet/>
      <dgm:spPr/>
      <dgm:t>
        <a:bodyPr/>
        <a:lstStyle/>
        <a:p>
          <a:endParaRPr lang="en-US" sz="2800"/>
        </a:p>
      </dgm:t>
    </dgm:pt>
    <dgm:pt modelId="{5C9F14F2-A332-4C36-A6AC-46ECBE0D645B}" type="sibTrans" cxnId="{C2274E0E-8B20-4B5E-A236-A3E2F97B9985}">
      <dgm:prSet/>
      <dgm:spPr/>
      <dgm:t>
        <a:bodyPr/>
        <a:lstStyle/>
        <a:p>
          <a:endParaRPr lang="en-US" sz="2800"/>
        </a:p>
      </dgm:t>
    </dgm:pt>
    <dgm:pt modelId="{C734F30F-E925-476F-8515-5BA0F3C69D71}">
      <dgm:prSet phldrT="[Text]" custT="1"/>
      <dgm:spPr/>
      <dgm:t>
        <a:bodyPr/>
        <a:lstStyle/>
        <a:p>
          <a:pPr rtl="0"/>
          <a:r>
            <a:rPr lang="hi-IN" sz="1600" b="1" dirty="0"/>
            <a:t>राज्य मिशन प्रबंधन इकाई</a:t>
          </a:r>
          <a:endParaRPr lang="en-US" sz="1600" dirty="0"/>
        </a:p>
      </dgm:t>
    </dgm:pt>
    <dgm:pt modelId="{5C6B506C-5ABF-4CAC-A0C3-877146D0A471}" type="parTrans" cxnId="{C8001075-97C8-49F0-A35A-EBAC2CA28967}">
      <dgm:prSet/>
      <dgm:spPr/>
      <dgm:t>
        <a:bodyPr/>
        <a:lstStyle/>
        <a:p>
          <a:endParaRPr lang="en-US" sz="2800"/>
        </a:p>
      </dgm:t>
    </dgm:pt>
    <dgm:pt modelId="{C1276A58-D436-4544-B3D7-54F91BD73FBF}" type="sibTrans" cxnId="{C8001075-97C8-49F0-A35A-EBAC2CA28967}">
      <dgm:prSet/>
      <dgm:spPr/>
      <dgm:t>
        <a:bodyPr/>
        <a:lstStyle/>
        <a:p>
          <a:endParaRPr lang="en-US" sz="2800"/>
        </a:p>
      </dgm:t>
    </dgm:pt>
    <dgm:pt modelId="{26225220-71C0-40F9-A8DF-372C42436E0A}">
      <dgm:prSet phldrT="[Text]" custT="1"/>
      <dgm:spPr/>
      <dgm:t>
        <a:bodyPr/>
        <a:lstStyle/>
        <a:p>
          <a:endParaRPr lang="en-US" sz="1800" b="1" dirty="0"/>
        </a:p>
        <a:p>
          <a:r>
            <a:rPr lang="hi-IN" sz="1600" b="1" dirty="0"/>
            <a:t>जिला मिशन प्रबंधन इकाई</a:t>
          </a:r>
          <a:endParaRPr lang="en-US" sz="1600" dirty="0"/>
        </a:p>
      </dgm:t>
    </dgm:pt>
    <dgm:pt modelId="{D0B66280-A56B-4B5D-97BF-C4FC8E52D441}" type="parTrans" cxnId="{2DDE563D-A8A9-42F9-BCAC-B3322F64CC38}">
      <dgm:prSet/>
      <dgm:spPr/>
      <dgm:t>
        <a:bodyPr/>
        <a:lstStyle/>
        <a:p>
          <a:endParaRPr lang="en-US" sz="2800"/>
        </a:p>
      </dgm:t>
    </dgm:pt>
    <dgm:pt modelId="{086356DF-BE5A-496B-B841-0FFE70F96677}" type="sibTrans" cxnId="{2DDE563D-A8A9-42F9-BCAC-B3322F64CC38}">
      <dgm:prSet/>
      <dgm:spPr/>
      <dgm:t>
        <a:bodyPr/>
        <a:lstStyle/>
        <a:p>
          <a:endParaRPr lang="en-US" sz="2800"/>
        </a:p>
      </dgm:t>
    </dgm:pt>
    <dgm:pt modelId="{3C3ECFCA-CBBA-44B0-A43D-9C3C6E6778FF}">
      <dgm:prSet custT="1"/>
      <dgm:spPr/>
      <dgm:t>
        <a:bodyPr/>
        <a:lstStyle/>
        <a:p>
          <a:r>
            <a:rPr lang="hi-IN" sz="1400" dirty="0"/>
            <a:t>राज्य कार्यक्रम प्रबंधक एसआई और एसडी</a:t>
          </a:r>
          <a:endParaRPr lang="en-US" altLang="en-US" sz="1400" dirty="0">
            <a:latin typeface="Calibri" panose="020F0502020204030204" pitchFamily="34" charset="0"/>
            <a:ea typeface="Times New Roman" panose="02020603050405020304" pitchFamily="18" charset="0"/>
            <a:cs typeface="Calibri" panose="020F0502020204030204" pitchFamily="34" charset="0"/>
          </a:endParaRPr>
        </a:p>
      </dgm:t>
    </dgm:pt>
    <dgm:pt modelId="{484DC9EB-DF8F-42BE-9F5D-72C4C8141AAB}" type="parTrans" cxnId="{22080740-A6D2-4264-9EE5-ABC041B08A54}">
      <dgm:prSet/>
      <dgm:spPr/>
      <dgm:t>
        <a:bodyPr/>
        <a:lstStyle/>
        <a:p>
          <a:endParaRPr lang="en-US" sz="2800"/>
        </a:p>
      </dgm:t>
    </dgm:pt>
    <dgm:pt modelId="{B44FAFBA-A1DB-4D2B-9D2C-9C3A9749C857}" type="sibTrans" cxnId="{22080740-A6D2-4264-9EE5-ABC041B08A54}">
      <dgm:prSet/>
      <dgm:spPr/>
      <dgm:t>
        <a:bodyPr/>
        <a:lstStyle/>
        <a:p>
          <a:endParaRPr lang="en-US" sz="2800"/>
        </a:p>
      </dgm:t>
    </dgm:pt>
    <dgm:pt modelId="{FE8620EA-CAC9-405E-9330-FA05047D60C4}">
      <dgm:prSet custT="1"/>
      <dgm:spPr/>
      <dgm:t>
        <a:bodyPr/>
        <a:lstStyle/>
        <a:p>
          <a:r>
            <a:rPr lang="hi-IN" sz="1400" dirty="0"/>
            <a:t>प्रोग्राम मैनेजर, स्टेट रिसोर्स पर्सन/मास्टर ट्रेनर्स</a:t>
          </a:r>
          <a:endParaRPr lang="en-US" altLang="en-US" sz="1400" dirty="0"/>
        </a:p>
      </dgm:t>
    </dgm:pt>
    <dgm:pt modelId="{1142F4A9-3F96-4C12-A13E-52710883A2AF}" type="parTrans" cxnId="{4F13AC96-4367-45AE-BCC7-A201DE2A52E1}">
      <dgm:prSet/>
      <dgm:spPr/>
      <dgm:t>
        <a:bodyPr/>
        <a:lstStyle/>
        <a:p>
          <a:endParaRPr lang="en-US" sz="2800"/>
        </a:p>
      </dgm:t>
    </dgm:pt>
    <dgm:pt modelId="{2104FA07-0879-46A6-B0F4-6B5A398B3A2C}" type="sibTrans" cxnId="{4F13AC96-4367-45AE-BCC7-A201DE2A52E1}">
      <dgm:prSet/>
      <dgm:spPr/>
      <dgm:t>
        <a:bodyPr/>
        <a:lstStyle/>
        <a:p>
          <a:endParaRPr lang="en-US" sz="2800"/>
        </a:p>
      </dgm:t>
    </dgm:pt>
    <dgm:pt modelId="{0A66A239-877A-491D-B4A5-519326FED04F}">
      <dgm:prSet custT="1"/>
      <dgm:spPr/>
      <dgm:t>
        <a:bodyPr/>
        <a:lstStyle/>
        <a:p>
          <a:endParaRPr lang="en-US" sz="1400" b="1" dirty="0"/>
        </a:p>
        <a:p>
          <a:r>
            <a:rPr lang="hi-IN" sz="1600" b="1" dirty="0"/>
            <a:t>ब्लॉक मिशन प्रबंधन इकाई</a:t>
          </a:r>
          <a:endParaRPr kumimoji="0" lang="en-US" altLang="en-US" sz="1600" b="0" i="0" u="none" strike="noStrike" cap="none" normalizeH="0" baseline="0" dirty="0">
            <a:ln>
              <a:noFill/>
            </a:ln>
            <a:solidFill>
              <a:schemeClr val="tx1"/>
            </a:solidFill>
            <a:effectLst/>
            <a:latin typeface="Arial" panose="020B0604020202020204" pitchFamily="34" charset="0"/>
          </a:endParaRPr>
        </a:p>
      </dgm:t>
    </dgm:pt>
    <dgm:pt modelId="{6FA8299E-4036-4E3F-B6C9-F4017BFEEA9F}" type="parTrans" cxnId="{1EC64175-9D16-4373-B2C1-7105D14B4DCB}">
      <dgm:prSet/>
      <dgm:spPr/>
      <dgm:t>
        <a:bodyPr/>
        <a:lstStyle/>
        <a:p>
          <a:endParaRPr lang="en-US" sz="2800"/>
        </a:p>
      </dgm:t>
    </dgm:pt>
    <dgm:pt modelId="{FA1C3D7F-5B75-4998-BCFB-52C619C078CC}" type="sibTrans" cxnId="{1EC64175-9D16-4373-B2C1-7105D14B4DCB}">
      <dgm:prSet/>
      <dgm:spPr/>
      <dgm:t>
        <a:bodyPr/>
        <a:lstStyle/>
        <a:p>
          <a:endParaRPr lang="en-US" sz="2800"/>
        </a:p>
      </dgm:t>
    </dgm:pt>
    <dgm:pt modelId="{C0595B53-7815-4255-A3C3-B84CE4788C62}">
      <dgm:prSet custT="1"/>
      <dgm:spPr/>
      <dgm:t>
        <a:bodyPr/>
        <a:lstStyle/>
        <a:p>
          <a:r>
            <a:rPr lang="hi-IN" sz="1400" dirty="0"/>
            <a:t>सामाजिक कार्य समिति (5 सदस्यों का )</a:t>
          </a:r>
          <a:endParaRPr lang="en-US" altLang="en-US" sz="1400" dirty="0">
            <a:latin typeface="Calibri" panose="020F0502020204030204" pitchFamily="34" charset="0"/>
            <a:ea typeface="Times New Roman" panose="02020603050405020304" pitchFamily="18" charset="0"/>
            <a:cs typeface="Calibri" panose="020F0502020204030204" pitchFamily="34" charset="0"/>
          </a:endParaRPr>
        </a:p>
      </dgm:t>
    </dgm:pt>
    <dgm:pt modelId="{AF05CA28-4433-461A-8862-D77EE1FC18DD}" type="parTrans" cxnId="{D894DB56-7F7B-4E5D-A984-75EFED13D913}">
      <dgm:prSet/>
      <dgm:spPr/>
      <dgm:t>
        <a:bodyPr/>
        <a:lstStyle/>
        <a:p>
          <a:endParaRPr lang="en-US" sz="2800"/>
        </a:p>
      </dgm:t>
    </dgm:pt>
    <dgm:pt modelId="{DF5D393D-138F-4BF0-9C8C-649767C84269}" type="sibTrans" cxnId="{D894DB56-7F7B-4E5D-A984-75EFED13D913}">
      <dgm:prSet/>
      <dgm:spPr/>
      <dgm:t>
        <a:bodyPr/>
        <a:lstStyle/>
        <a:p>
          <a:endParaRPr lang="en-US" sz="2800"/>
        </a:p>
      </dgm:t>
    </dgm:pt>
    <dgm:pt modelId="{E090C6D4-CAD8-49D1-B678-D913B7FA42AD}">
      <dgm:prSet custT="1"/>
      <dgm:spPr/>
      <dgm:t>
        <a:bodyPr/>
        <a:lstStyle/>
        <a:p>
          <a:r>
            <a:rPr lang="hi-IN" sz="1400" dirty="0"/>
            <a:t>सामाजिक कार्य समिति (3 सदस्यों का )</a:t>
          </a:r>
          <a:endParaRPr lang="en-US" altLang="en-US" sz="1400" dirty="0">
            <a:latin typeface="Calibri" panose="020F0502020204030204" pitchFamily="34" charset="0"/>
            <a:ea typeface="Times New Roman" panose="02020603050405020304" pitchFamily="18" charset="0"/>
            <a:cs typeface="Calibri" panose="020F0502020204030204" pitchFamily="34" charset="0"/>
          </a:endParaRPr>
        </a:p>
      </dgm:t>
    </dgm:pt>
    <dgm:pt modelId="{9D1E870E-5394-40E3-8F5D-8F3E70B333A5}" type="parTrans" cxnId="{C91439D2-DCFE-4576-B503-CC2CD1D7541A}">
      <dgm:prSet/>
      <dgm:spPr/>
      <dgm:t>
        <a:bodyPr/>
        <a:lstStyle/>
        <a:p>
          <a:endParaRPr lang="en-US" sz="2800"/>
        </a:p>
      </dgm:t>
    </dgm:pt>
    <dgm:pt modelId="{ADEFC7EE-D163-48A6-B8E2-50B132235DF2}" type="sibTrans" cxnId="{C91439D2-DCFE-4576-B503-CC2CD1D7541A}">
      <dgm:prSet/>
      <dgm:spPr/>
      <dgm:t>
        <a:bodyPr/>
        <a:lstStyle/>
        <a:p>
          <a:endParaRPr lang="en-US" sz="2800"/>
        </a:p>
      </dgm:t>
    </dgm:pt>
    <dgm:pt modelId="{5FB08983-FF23-4883-BDDE-29355E85A498}">
      <dgm:prSet custT="1"/>
      <dgm:spPr/>
      <dgm:t>
        <a:bodyPr/>
        <a:lstStyle/>
        <a:p>
          <a:r>
            <a:rPr lang="en-IN" sz="1400" dirty="0"/>
            <a:t>FNHW </a:t>
          </a:r>
          <a:r>
            <a:rPr lang="hi-IN" sz="1400" dirty="0"/>
            <a:t>नोडल (सामुदायिक मोबिलाइज़र / सक्रिय महिला आदि)</a:t>
          </a:r>
          <a:endParaRPr lang="en-US" altLang="en-US" sz="1400" dirty="0">
            <a:latin typeface="Calibri" panose="020F0502020204030204" pitchFamily="34" charset="0"/>
            <a:ea typeface="Times New Roman" panose="02020603050405020304" pitchFamily="18" charset="0"/>
            <a:cs typeface="Calibri" panose="020F0502020204030204" pitchFamily="34" charset="0"/>
          </a:endParaRPr>
        </a:p>
      </dgm:t>
    </dgm:pt>
    <dgm:pt modelId="{6C1D5598-52C3-48FC-B920-081CC0CDFB7B}" type="parTrans" cxnId="{406CA38A-6DC9-4999-8E98-829DBB492F0E}">
      <dgm:prSet/>
      <dgm:spPr/>
      <dgm:t>
        <a:bodyPr/>
        <a:lstStyle/>
        <a:p>
          <a:endParaRPr lang="en-US" sz="2800"/>
        </a:p>
      </dgm:t>
    </dgm:pt>
    <dgm:pt modelId="{72E634EB-4032-45F2-8573-E2EA4314E00E}" type="sibTrans" cxnId="{406CA38A-6DC9-4999-8E98-829DBB492F0E}">
      <dgm:prSet/>
      <dgm:spPr/>
      <dgm:t>
        <a:bodyPr/>
        <a:lstStyle/>
        <a:p>
          <a:endParaRPr lang="en-US" sz="2800"/>
        </a:p>
      </dgm:t>
    </dgm:pt>
    <dgm:pt modelId="{EC5A7E86-965D-4142-B932-374BC8CCBF64}">
      <dgm:prSet custT="1"/>
      <dgm:spPr/>
      <dgm:t>
        <a:bodyPr/>
        <a:lstStyle/>
        <a:p>
          <a:endParaRPr lang="en-US" altLang="en-US" sz="1400" dirty="0">
            <a:latin typeface="Calibri" panose="020F0502020204030204" pitchFamily="34" charset="0"/>
            <a:ea typeface="Times New Roman" panose="02020603050405020304" pitchFamily="18" charset="0"/>
            <a:cs typeface="Calibri" panose="020F0502020204030204" pitchFamily="34" charset="0"/>
          </a:endParaRPr>
        </a:p>
      </dgm:t>
    </dgm:pt>
    <dgm:pt modelId="{6E5A0BAD-450B-4011-9E4C-CD631F332C1A}" type="parTrans" cxnId="{ECF28DEC-8093-4A6D-A866-B8D2A3F9A799}">
      <dgm:prSet/>
      <dgm:spPr/>
      <dgm:t>
        <a:bodyPr/>
        <a:lstStyle/>
        <a:p>
          <a:endParaRPr lang="en-IN"/>
        </a:p>
      </dgm:t>
    </dgm:pt>
    <dgm:pt modelId="{DDBDED99-EF45-4331-992E-C2FA36E79A14}" type="sibTrans" cxnId="{ECF28DEC-8093-4A6D-A866-B8D2A3F9A799}">
      <dgm:prSet/>
      <dgm:spPr/>
      <dgm:t>
        <a:bodyPr/>
        <a:lstStyle/>
        <a:p>
          <a:endParaRPr lang="en-IN"/>
        </a:p>
      </dgm:t>
    </dgm:pt>
    <dgm:pt modelId="{D117F9F5-F347-4E0F-8713-FC487D866FB5}">
      <dgm:prSet custT="1"/>
      <dgm:spPr/>
      <dgm:t>
        <a:bodyPr/>
        <a:lstStyle/>
        <a:p>
          <a:endParaRPr lang="en-US" altLang="en-US" sz="1600" dirty="0">
            <a:latin typeface="Calibri" panose="020F0502020204030204" pitchFamily="34" charset="0"/>
            <a:ea typeface="Times New Roman" panose="02020603050405020304" pitchFamily="18" charset="0"/>
            <a:cs typeface="Calibri" panose="020F0502020204030204" pitchFamily="34" charset="0"/>
          </a:endParaRPr>
        </a:p>
      </dgm:t>
    </dgm:pt>
    <dgm:pt modelId="{D2404107-1234-4B34-840F-B4F1FBB23195}" type="parTrans" cxnId="{E994DB20-B457-4534-B453-C153F5A3B9D4}">
      <dgm:prSet/>
      <dgm:spPr/>
      <dgm:t>
        <a:bodyPr/>
        <a:lstStyle/>
        <a:p>
          <a:endParaRPr lang="en-IN"/>
        </a:p>
      </dgm:t>
    </dgm:pt>
    <dgm:pt modelId="{A14ACCEF-E9D3-4577-9C96-CCEC557B7639}" type="sibTrans" cxnId="{E994DB20-B457-4534-B453-C153F5A3B9D4}">
      <dgm:prSet/>
      <dgm:spPr/>
      <dgm:t>
        <a:bodyPr/>
        <a:lstStyle/>
        <a:p>
          <a:endParaRPr lang="en-IN"/>
        </a:p>
      </dgm:t>
    </dgm:pt>
    <dgm:pt modelId="{446A7DBF-DADF-4FD0-9516-ECEB587F3B09}">
      <dgm:prSet custT="1"/>
      <dgm:spPr/>
      <dgm:t>
        <a:bodyPr/>
        <a:lstStyle/>
        <a:p>
          <a:r>
            <a:rPr lang="hi-IN" sz="1400" dirty="0"/>
            <a:t>सामुदायिक संसाधन व्यक्ति (सीआरपी)</a:t>
          </a:r>
          <a:endParaRPr lang="en-US" altLang="en-US" sz="1400" dirty="0"/>
        </a:p>
      </dgm:t>
    </dgm:pt>
    <dgm:pt modelId="{E53DCCB3-61E2-45AD-9F7B-A7DDA77888ED}" type="sibTrans" cxnId="{B5948C6D-2914-4069-9D06-0BF928FD1DC8}">
      <dgm:prSet/>
      <dgm:spPr/>
      <dgm:t>
        <a:bodyPr/>
        <a:lstStyle/>
        <a:p>
          <a:endParaRPr lang="en-US" sz="2800"/>
        </a:p>
      </dgm:t>
    </dgm:pt>
    <dgm:pt modelId="{0551D660-6E16-4DD4-B6F4-97DF32C47EC2}" type="parTrans" cxnId="{B5948C6D-2914-4069-9D06-0BF928FD1DC8}">
      <dgm:prSet/>
      <dgm:spPr/>
      <dgm:t>
        <a:bodyPr/>
        <a:lstStyle/>
        <a:p>
          <a:endParaRPr lang="en-US" sz="2800"/>
        </a:p>
      </dgm:t>
    </dgm:pt>
    <dgm:pt modelId="{1BED955C-DFC6-42E6-B090-DB77B4894011}">
      <dgm:prSet custT="1"/>
      <dgm:spPr/>
      <dgm:t>
        <a:bodyPr/>
        <a:lstStyle/>
        <a:p>
          <a:endParaRPr lang="en-US" altLang="en-US" sz="1600" dirty="0">
            <a:latin typeface="Calibri" panose="020F0502020204030204" pitchFamily="34" charset="0"/>
            <a:ea typeface="Times New Roman" panose="02020603050405020304" pitchFamily="18" charset="0"/>
            <a:cs typeface="Calibri" panose="020F0502020204030204" pitchFamily="34" charset="0"/>
          </a:endParaRPr>
        </a:p>
      </dgm:t>
    </dgm:pt>
    <dgm:pt modelId="{5406B63A-3B0A-43AC-A5D6-3FD5437B4C1A}" type="parTrans" cxnId="{BCFC9A0C-C1C3-4A0F-92A9-E829501F6FCD}">
      <dgm:prSet/>
      <dgm:spPr/>
      <dgm:t>
        <a:bodyPr/>
        <a:lstStyle/>
        <a:p>
          <a:endParaRPr lang="en-IN"/>
        </a:p>
      </dgm:t>
    </dgm:pt>
    <dgm:pt modelId="{9FF63BC9-6A3A-411A-A7E5-A4CFD9AF4123}" type="sibTrans" cxnId="{BCFC9A0C-C1C3-4A0F-92A9-E829501F6FCD}">
      <dgm:prSet/>
      <dgm:spPr/>
      <dgm:t>
        <a:bodyPr/>
        <a:lstStyle/>
        <a:p>
          <a:endParaRPr lang="en-IN"/>
        </a:p>
      </dgm:t>
    </dgm:pt>
    <dgm:pt modelId="{EDA1ECE8-1E14-404A-B108-76D51E5A0DCA}">
      <dgm:prSet custT="1"/>
      <dgm:spPr/>
      <dgm:t>
        <a:bodyPr/>
        <a:lstStyle/>
        <a:p>
          <a:r>
            <a:rPr lang="hi-IN" sz="1400" dirty="0"/>
            <a:t>पदाधिकारी/कार्यकारी समिति</a:t>
          </a:r>
          <a:endParaRPr lang="en-US" altLang="en-US" sz="1400" dirty="0"/>
        </a:p>
      </dgm:t>
    </dgm:pt>
    <dgm:pt modelId="{59EEB166-3B4D-45FC-BD7D-C98E5A36875E}" type="sibTrans" cxnId="{14A00B16-90DE-4793-83F0-6C8AF4D0B07C}">
      <dgm:prSet/>
      <dgm:spPr/>
      <dgm:t>
        <a:bodyPr/>
        <a:lstStyle/>
        <a:p>
          <a:endParaRPr lang="en-US" sz="2800"/>
        </a:p>
      </dgm:t>
    </dgm:pt>
    <dgm:pt modelId="{AE030C0B-0CDC-481B-A3B2-5B837385A9B0}" type="parTrans" cxnId="{14A00B16-90DE-4793-83F0-6C8AF4D0B07C}">
      <dgm:prSet/>
      <dgm:spPr/>
      <dgm:t>
        <a:bodyPr/>
        <a:lstStyle/>
        <a:p>
          <a:endParaRPr lang="en-US" sz="2800"/>
        </a:p>
      </dgm:t>
    </dgm:pt>
    <dgm:pt modelId="{C7CBFE7E-68CD-4177-864C-BE4D788FADB1}">
      <dgm:prSet custT="1"/>
      <dgm:spPr/>
      <dgm:t>
        <a:bodyPr/>
        <a:lstStyle/>
        <a:p>
          <a:r>
            <a:rPr lang="hi-IN" sz="1600" dirty="0"/>
            <a:t>ब्लॉक प्रोग्राम मैनेजर, रिसोर्स पूल</a:t>
          </a:r>
          <a:endParaRPr lang="en-US" altLang="en-US" sz="1600" dirty="0">
            <a:latin typeface="Calibri" panose="020F0502020204030204" pitchFamily="34" charset="0"/>
            <a:ea typeface="Times New Roman" panose="02020603050405020304" pitchFamily="18" charset="0"/>
            <a:cs typeface="Calibri" panose="020F0502020204030204" pitchFamily="34" charset="0"/>
          </a:endParaRPr>
        </a:p>
      </dgm:t>
    </dgm:pt>
    <dgm:pt modelId="{41177D87-8D85-40EC-AEAC-C23745DC3C17}" type="parTrans" cxnId="{DC5215AC-F5B0-48A1-A21B-F52FB3F1E7C1}">
      <dgm:prSet/>
      <dgm:spPr/>
      <dgm:t>
        <a:bodyPr/>
        <a:lstStyle/>
        <a:p>
          <a:endParaRPr lang="en-IN"/>
        </a:p>
      </dgm:t>
    </dgm:pt>
    <dgm:pt modelId="{B9C6D33B-8097-4661-BB54-C0045F55747E}" type="sibTrans" cxnId="{DC5215AC-F5B0-48A1-A21B-F52FB3F1E7C1}">
      <dgm:prSet/>
      <dgm:spPr/>
      <dgm:t>
        <a:bodyPr/>
        <a:lstStyle/>
        <a:p>
          <a:endParaRPr lang="en-IN"/>
        </a:p>
      </dgm:t>
    </dgm:pt>
    <dgm:pt modelId="{F9266F1D-6B27-419F-B8F8-F8A77B992B1D}">
      <dgm:prSet custT="1"/>
      <dgm:spPr/>
      <dgm:t>
        <a:bodyPr/>
        <a:lstStyle/>
        <a:p>
          <a:endParaRPr lang="en-US" altLang="en-US" sz="1600" dirty="0">
            <a:latin typeface="Calibri" panose="020F0502020204030204" pitchFamily="34" charset="0"/>
            <a:ea typeface="Times New Roman" panose="02020603050405020304" pitchFamily="18" charset="0"/>
            <a:cs typeface="Calibri" panose="020F0502020204030204" pitchFamily="34" charset="0"/>
          </a:endParaRPr>
        </a:p>
      </dgm:t>
    </dgm:pt>
    <dgm:pt modelId="{FB32A6BD-030D-480B-B7B9-7B87B0C25A95}" type="parTrans" cxnId="{4119ED44-4E6B-488D-A98D-79557D68061F}">
      <dgm:prSet/>
      <dgm:spPr/>
      <dgm:t>
        <a:bodyPr/>
        <a:lstStyle/>
        <a:p>
          <a:endParaRPr lang="en-IN"/>
        </a:p>
      </dgm:t>
    </dgm:pt>
    <dgm:pt modelId="{47DC907F-3DA0-4FAC-927D-9DB4A3222652}" type="sibTrans" cxnId="{4119ED44-4E6B-488D-A98D-79557D68061F}">
      <dgm:prSet/>
      <dgm:spPr/>
      <dgm:t>
        <a:bodyPr/>
        <a:lstStyle/>
        <a:p>
          <a:endParaRPr lang="en-IN"/>
        </a:p>
      </dgm:t>
    </dgm:pt>
    <dgm:pt modelId="{BC3B2E65-F4CF-430E-98AC-4952C9B778FF}">
      <dgm:prSet custT="1"/>
      <dgm:spPr/>
      <dgm:t>
        <a:bodyPr/>
        <a:lstStyle/>
        <a:p>
          <a:r>
            <a:rPr lang="hi-IN" sz="1400" dirty="0"/>
            <a:t>जिला कार्यक्रम प्रबंधक आईबी-सीबी, जिला संसाधन पूल</a:t>
          </a:r>
          <a:endParaRPr lang="en-US" altLang="en-US" sz="1600" dirty="0">
            <a:latin typeface="Calibri" panose="020F0502020204030204" pitchFamily="34" charset="0"/>
            <a:ea typeface="Times New Roman" panose="02020603050405020304" pitchFamily="18" charset="0"/>
            <a:cs typeface="Calibri" panose="020F0502020204030204" pitchFamily="34" charset="0"/>
          </a:endParaRPr>
        </a:p>
      </dgm:t>
    </dgm:pt>
    <dgm:pt modelId="{DE3238C0-D72E-40F0-BDF6-4D3148F59C93}" type="parTrans" cxnId="{CFDD80BB-CB53-45D2-9190-DA11ADC2760A}">
      <dgm:prSet/>
      <dgm:spPr/>
      <dgm:t>
        <a:bodyPr/>
        <a:lstStyle/>
        <a:p>
          <a:endParaRPr lang="en-IN"/>
        </a:p>
      </dgm:t>
    </dgm:pt>
    <dgm:pt modelId="{8C75BDD7-4A88-418D-A176-0D04717778F1}" type="sibTrans" cxnId="{CFDD80BB-CB53-45D2-9190-DA11ADC2760A}">
      <dgm:prSet/>
      <dgm:spPr/>
      <dgm:t>
        <a:bodyPr/>
        <a:lstStyle/>
        <a:p>
          <a:endParaRPr lang="en-IN"/>
        </a:p>
      </dgm:t>
    </dgm:pt>
    <dgm:pt modelId="{98FC3FA9-195E-4B35-8BEB-05B678693304}" type="pres">
      <dgm:prSet presAssocID="{5A4A233D-956A-40FB-91AF-2F2CC7692623}" presName="rootnode" presStyleCnt="0">
        <dgm:presLayoutVars>
          <dgm:chMax/>
          <dgm:chPref/>
          <dgm:dir/>
          <dgm:animLvl val="lvl"/>
        </dgm:presLayoutVars>
      </dgm:prSet>
      <dgm:spPr/>
    </dgm:pt>
    <dgm:pt modelId="{C09E0662-0E4E-4C55-A079-9D27922CD3D1}" type="pres">
      <dgm:prSet presAssocID="{ACB22196-23EA-4D49-9DBA-58D5A8F0DDA2}" presName="composite" presStyleCnt="0"/>
      <dgm:spPr/>
    </dgm:pt>
    <dgm:pt modelId="{6CEA0F52-44F1-4F4E-86CD-4AE7B72F03EE}" type="pres">
      <dgm:prSet presAssocID="{ACB22196-23EA-4D49-9DBA-58D5A8F0DDA2}" presName="LShape" presStyleLbl="alignNode1" presStyleIdx="0" presStyleCnt="11" custLinFactNeighborX="0" custLinFactNeighborY="-1268"/>
      <dgm:spPr>
        <a:solidFill>
          <a:schemeClr val="accent6"/>
        </a:solidFill>
      </dgm:spPr>
    </dgm:pt>
    <dgm:pt modelId="{D3C6A184-21BA-4752-B8F4-7A0589861970}" type="pres">
      <dgm:prSet presAssocID="{ACB22196-23EA-4D49-9DBA-58D5A8F0DDA2}" presName="ParentText" presStyleLbl="revTx" presStyleIdx="0" presStyleCnt="6" custScaleX="98596" custScaleY="124111" custLinFactNeighborX="-1687" custLinFactNeighborY="-48158">
        <dgm:presLayoutVars>
          <dgm:chMax val="0"/>
          <dgm:chPref val="0"/>
          <dgm:bulletEnabled val="1"/>
        </dgm:presLayoutVars>
      </dgm:prSet>
      <dgm:spPr/>
    </dgm:pt>
    <dgm:pt modelId="{89B69744-1D64-484E-94CD-8F1161C59D3F}" type="pres">
      <dgm:prSet presAssocID="{ACB22196-23EA-4D49-9DBA-58D5A8F0DDA2}" presName="Triangle" presStyleLbl="alignNode1" presStyleIdx="1" presStyleCnt="11"/>
      <dgm:spPr>
        <a:solidFill>
          <a:schemeClr val="accent6"/>
        </a:solidFill>
      </dgm:spPr>
    </dgm:pt>
    <dgm:pt modelId="{0BE89D2F-9632-4044-BFB0-A134B7809BC4}" type="pres">
      <dgm:prSet presAssocID="{11AEB765-451C-4544-BCD4-0C3A5ACEE15E}" presName="sibTrans" presStyleCnt="0"/>
      <dgm:spPr/>
    </dgm:pt>
    <dgm:pt modelId="{72E6F32A-6022-46FC-A42A-3A5B30CABFBF}" type="pres">
      <dgm:prSet presAssocID="{11AEB765-451C-4544-BCD4-0C3A5ACEE15E}" presName="space" presStyleCnt="0"/>
      <dgm:spPr/>
    </dgm:pt>
    <dgm:pt modelId="{554F35F2-6541-47D2-B652-9DB89C7A2C55}" type="pres">
      <dgm:prSet presAssocID="{C5A9778A-25FC-42F7-B695-C0A520B86DB4}" presName="composite" presStyleCnt="0"/>
      <dgm:spPr/>
    </dgm:pt>
    <dgm:pt modelId="{E8E622C2-6A2B-415C-8DE4-971C701A108A}" type="pres">
      <dgm:prSet presAssocID="{C5A9778A-25FC-42F7-B695-C0A520B86DB4}" presName="LShape" presStyleLbl="alignNode1" presStyleIdx="2" presStyleCnt="11"/>
      <dgm:spPr/>
    </dgm:pt>
    <dgm:pt modelId="{AC335EBE-C286-49E1-A0B6-A9F2B666F2D9}" type="pres">
      <dgm:prSet presAssocID="{C5A9778A-25FC-42F7-B695-C0A520B86DB4}" presName="ParentText" presStyleLbl="revTx" presStyleIdx="1" presStyleCnt="6" custScaleY="110364" custLinFactNeighborX="-3377" custLinFactNeighborY="-56716">
        <dgm:presLayoutVars>
          <dgm:chMax val="0"/>
          <dgm:chPref val="0"/>
          <dgm:bulletEnabled val="1"/>
        </dgm:presLayoutVars>
      </dgm:prSet>
      <dgm:spPr/>
    </dgm:pt>
    <dgm:pt modelId="{520DDED5-020C-473F-8DAA-3F0E042D4BBE}" type="pres">
      <dgm:prSet presAssocID="{C5A9778A-25FC-42F7-B695-C0A520B86DB4}" presName="Triangle" presStyleLbl="alignNode1" presStyleIdx="3" presStyleCnt="11"/>
      <dgm:spPr/>
    </dgm:pt>
    <dgm:pt modelId="{2BD0AE16-C0A8-4B98-BD62-F8EE843542C8}" type="pres">
      <dgm:prSet presAssocID="{54439DA4-C043-4298-A1CA-6C2C08BE7B95}" presName="sibTrans" presStyleCnt="0"/>
      <dgm:spPr/>
    </dgm:pt>
    <dgm:pt modelId="{3375EB37-B56F-46D5-BA59-A8B35CA7A5A6}" type="pres">
      <dgm:prSet presAssocID="{54439DA4-C043-4298-A1CA-6C2C08BE7B95}" presName="space" presStyleCnt="0"/>
      <dgm:spPr/>
    </dgm:pt>
    <dgm:pt modelId="{687CD701-818E-47F4-A75D-31BAB76166D1}" type="pres">
      <dgm:prSet presAssocID="{D2A2F2A5-DF32-4882-8E36-316225DF2632}" presName="composite" presStyleCnt="0"/>
      <dgm:spPr/>
    </dgm:pt>
    <dgm:pt modelId="{7032A6AC-733C-4DD5-8B35-64B12C68659B}" type="pres">
      <dgm:prSet presAssocID="{D2A2F2A5-DF32-4882-8E36-316225DF2632}" presName="LShape" presStyleLbl="alignNode1" presStyleIdx="4" presStyleCnt="11"/>
      <dgm:spPr>
        <a:solidFill>
          <a:schemeClr val="accent6"/>
        </a:solidFill>
      </dgm:spPr>
    </dgm:pt>
    <dgm:pt modelId="{634DF6BD-DE81-434B-A462-BC2A54D204EF}" type="pres">
      <dgm:prSet presAssocID="{D2A2F2A5-DF32-4882-8E36-316225DF2632}" presName="ParentText" presStyleLbl="revTx" presStyleIdx="2" presStyleCnt="6" custScaleX="124381" custScaleY="108706" custLinFactNeighborX="1540" custLinFactNeighborY="-35164">
        <dgm:presLayoutVars>
          <dgm:chMax val="0"/>
          <dgm:chPref val="0"/>
          <dgm:bulletEnabled val="1"/>
        </dgm:presLayoutVars>
      </dgm:prSet>
      <dgm:spPr/>
    </dgm:pt>
    <dgm:pt modelId="{C5EF0A25-3463-46C6-BD66-1CC088201F3B}" type="pres">
      <dgm:prSet presAssocID="{D2A2F2A5-DF32-4882-8E36-316225DF2632}" presName="Triangle" presStyleLbl="alignNode1" presStyleIdx="5" presStyleCnt="11"/>
      <dgm:spPr>
        <a:solidFill>
          <a:schemeClr val="accent6"/>
        </a:solidFill>
      </dgm:spPr>
    </dgm:pt>
    <dgm:pt modelId="{056F0D44-EF7A-4468-95B2-EEB3D0B8DBD2}" type="pres">
      <dgm:prSet presAssocID="{5C9F14F2-A332-4C36-A6AC-46ECBE0D645B}" presName="sibTrans" presStyleCnt="0"/>
      <dgm:spPr/>
    </dgm:pt>
    <dgm:pt modelId="{CB45E405-833B-4CD3-9AD8-0F0A3563F98C}" type="pres">
      <dgm:prSet presAssocID="{5C9F14F2-A332-4C36-A6AC-46ECBE0D645B}" presName="space" presStyleCnt="0"/>
      <dgm:spPr/>
    </dgm:pt>
    <dgm:pt modelId="{E756CE5E-9159-4B67-BE67-5E9E5378031E}" type="pres">
      <dgm:prSet presAssocID="{0A66A239-877A-491D-B4A5-519326FED04F}" presName="composite" presStyleCnt="0"/>
      <dgm:spPr/>
    </dgm:pt>
    <dgm:pt modelId="{55E831B1-0599-4AA2-87B7-0F0919FB947C}" type="pres">
      <dgm:prSet presAssocID="{0A66A239-877A-491D-B4A5-519326FED04F}" presName="LShape" presStyleLbl="alignNode1" presStyleIdx="6" presStyleCnt="11"/>
      <dgm:spPr/>
    </dgm:pt>
    <dgm:pt modelId="{D1545CD1-9DCA-4185-A638-BD910043BDE7}" type="pres">
      <dgm:prSet presAssocID="{0A66A239-877A-491D-B4A5-519326FED04F}" presName="ParentText" presStyleLbl="revTx" presStyleIdx="3" presStyleCnt="6" custLinFactNeighborX="-2280" custLinFactNeighborY="-78021">
        <dgm:presLayoutVars>
          <dgm:chMax val="0"/>
          <dgm:chPref val="0"/>
          <dgm:bulletEnabled val="1"/>
        </dgm:presLayoutVars>
      </dgm:prSet>
      <dgm:spPr/>
    </dgm:pt>
    <dgm:pt modelId="{490D8EDC-F68B-4E93-B71E-3332C917D6CD}" type="pres">
      <dgm:prSet presAssocID="{0A66A239-877A-491D-B4A5-519326FED04F}" presName="Triangle" presStyleLbl="alignNode1" presStyleIdx="7" presStyleCnt="11"/>
      <dgm:spPr/>
    </dgm:pt>
    <dgm:pt modelId="{4985DEB7-8753-4252-9ECB-9C208E102E2F}" type="pres">
      <dgm:prSet presAssocID="{FA1C3D7F-5B75-4998-BCFB-52C619C078CC}" presName="sibTrans" presStyleCnt="0"/>
      <dgm:spPr/>
    </dgm:pt>
    <dgm:pt modelId="{23486494-1539-445D-A099-C2146EB5AA18}" type="pres">
      <dgm:prSet presAssocID="{FA1C3D7F-5B75-4998-BCFB-52C619C078CC}" presName="space" presStyleCnt="0"/>
      <dgm:spPr/>
    </dgm:pt>
    <dgm:pt modelId="{9A270049-A045-4208-9758-02E47A3C0B86}" type="pres">
      <dgm:prSet presAssocID="{26225220-71C0-40F9-A8DF-372C42436E0A}" presName="composite" presStyleCnt="0"/>
      <dgm:spPr/>
    </dgm:pt>
    <dgm:pt modelId="{0AFA1638-9A5A-4462-833E-BA8EFBC6E91D}" type="pres">
      <dgm:prSet presAssocID="{26225220-71C0-40F9-A8DF-372C42436E0A}" presName="LShape" presStyleLbl="alignNode1" presStyleIdx="8" presStyleCnt="11" custLinFactNeighborY="0"/>
      <dgm:spPr>
        <a:solidFill>
          <a:schemeClr val="accent6"/>
        </a:solidFill>
      </dgm:spPr>
    </dgm:pt>
    <dgm:pt modelId="{7C7CA850-26A3-4219-AD24-1050EE2D2408}" type="pres">
      <dgm:prSet presAssocID="{26225220-71C0-40F9-A8DF-372C42436E0A}" presName="ParentText" presStyleLbl="revTx" presStyleIdx="4" presStyleCnt="6" custLinFactNeighborX="-2535" custLinFactNeighborY="-95001">
        <dgm:presLayoutVars>
          <dgm:chMax val="0"/>
          <dgm:chPref val="0"/>
          <dgm:bulletEnabled val="1"/>
        </dgm:presLayoutVars>
      </dgm:prSet>
      <dgm:spPr/>
    </dgm:pt>
    <dgm:pt modelId="{9F809616-4745-4D77-B0DD-0548AAFF1CDF}" type="pres">
      <dgm:prSet presAssocID="{26225220-71C0-40F9-A8DF-372C42436E0A}" presName="Triangle" presStyleLbl="alignNode1" presStyleIdx="9" presStyleCnt="11"/>
      <dgm:spPr>
        <a:solidFill>
          <a:schemeClr val="accent6"/>
        </a:solidFill>
      </dgm:spPr>
    </dgm:pt>
    <dgm:pt modelId="{98E7604F-2AB4-4449-92D5-094BD8A110A0}" type="pres">
      <dgm:prSet presAssocID="{086356DF-BE5A-496B-B841-0FFE70F96677}" presName="sibTrans" presStyleCnt="0"/>
      <dgm:spPr/>
    </dgm:pt>
    <dgm:pt modelId="{9AA69236-3C59-4D4E-8291-8A6B1FAA7A6F}" type="pres">
      <dgm:prSet presAssocID="{086356DF-BE5A-496B-B841-0FFE70F96677}" presName="space" presStyleCnt="0"/>
      <dgm:spPr/>
    </dgm:pt>
    <dgm:pt modelId="{50F49B73-3358-45C8-A8D6-48811EABB5B5}" type="pres">
      <dgm:prSet presAssocID="{C734F30F-E925-476F-8515-5BA0F3C69D71}" presName="composite" presStyleCnt="0"/>
      <dgm:spPr/>
    </dgm:pt>
    <dgm:pt modelId="{79E44CB3-56F9-48CA-AABC-7EE14C8A91F2}" type="pres">
      <dgm:prSet presAssocID="{C734F30F-E925-476F-8515-5BA0F3C69D71}" presName="LShape" presStyleLbl="alignNode1" presStyleIdx="10" presStyleCnt="11"/>
      <dgm:spPr/>
    </dgm:pt>
    <dgm:pt modelId="{3AB3FBE1-AA29-4233-A3E6-B0B04093B4B6}" type="pres">
      <dgm:prSet presAssocID="{C734F30F-E925-476F-8515-5BA0F3C69D71}" presName="ParentText" presStyleLbl="revTx" presStyleIdx="5" presStyleCnt="6" custLinFactNeighborX="-449" custLinFactNeighborY="-81079">
        <dgm:presLayoutVars>
          <dgm:chMax val="0"/>
          <dgm:chPref val="0"/>
          <dgm:bulletEnabled val="1"/>
        </dgm:presLayoutVars>
      </dgm:prSet>
      <dgm:spPr/>
    </dgm:pt>
  </dgm:ptLst>
  <dgm:cxnLst>
    <dgm:cxn modelId="{809C3805-B993-4D3A-B47E-972EADE20973}" type="presOf" srcId="{EC5A7E86-965D-4142-B932-374BC8CCBF64}" destId="{D3C6A184-21BA-4752-B8F4-7A0589861970}" srcOrd="0" destOrd="1" presId="urn:microsoft.com/office/officeart/2009/3/layout/StepUpProcess"/>
    <dgm:cxn modelId="{BCFC9A0C-C1C3-4A0F-92A9-E829501F6FCD}" srcId="{D2A2F2A5-DF32-4882-8E36-316225DF2632}" destId="{1BED955C-DFC6-42E6-B090-DB77B4894011}" srcOrd="0" destOrd="0" parTransId="{5406B63A-3B0A-43AC-A5D6-3FD5437B4C1A}" sibTransId="{9FF63BC9-6A3A-411A-A7E5-A4CFD9AF4123}"/>
    <dgm:cxn modelId="{C2274E0E-8B20-4B5E-A236-A3E2F97B9985}" srcId="{5A4A233D-956A-40FB-91AF-2F2CC7692623}" destId="{D2A2F2A5-DF32-4882-8E36-316225DF2632}" srcOrd="2" destOrd="0" parTransId="{929D9B91-A544-4A05-8125-C113EE1DCE6B}" sibTransId="{5C9F14F2-A332-4C36-A6AC-46ECBE0D645B}"/>
    <dgm:cxn modelId="{B0DBD214-D42C-45D6-84AC-D8AFA995BBD4}" type="presOf" srcId="{C0595B53-7815-4255-A3C3-B84CE4788C62}" destId="{634DF6BD-DE81-434B-A462-BC2A54D204EF}" srcOrd="0" destOrd="2" presId="urn:microsoft.com/office/officeart/2009/3/layout/StepUpProcess"/>
    <dgm:cxn modelId="{14A00B16-90DE-4793-83F0-6C8AF4D0B07C}" srcId="{D2A2F2A5-DF32-4882-8E36-316225DF2632}" destId="{EDA1ECE8-1E14-404A-B108-76D51E5A0DCA}" srcOrd="2" destOrd="0" parTransId="{AE030C0B-0CDC-481B-A3B2-5B837385A9B0}" sibTransId="{59EEB166-3B4D-45FC-BD7D-C98E5A36875E}"/>
    <dgm:cxn modelId="{9587731B-F464-4F6D-9CAF-66E299CCEF3C}" type="presOf" srcId="{C5A9778A-25FC-42F7-B695-C0A520B86DB4}" destId="{AC335EBE-C286-49E1-A0B6-A9F2B666F2D9}" srcOrd="0" destOrd="0" presId="urn:microsoft.com/office/officeart/2009/3/layout/StepUpProcess"/>
    <dgm:cxn modelId="{D76B081E-447C-4122-9AF1-14B102E2E566}" type="presOf" srcId="{F9266F1D-6B27-419F-B8F8-F8A77B992B1D}" destId="{7C7CA850-26A3-4219-AD24-1050EE2D2408}" srcOrd="0" destOrd="1" presId="urn:microsoft.com/office/officeart/2009/3/layout/StepUpProcess"/>
    <dgm:cxn modelId="{65C01C1E-E915-4F0E-A186-375AD89CCE17}" type="presOf" srcId="{5A4A233D-956A-40FB-91AF-2F2CC7692623}" destId="{98FC3FA9-195E-4B35-8BEB-05B678693304}" srcOrd="0" destOrd="0" presId="urn:microsoft.com/office/officeart/2009/3/layout/StepUpProcess"/>
    <dgm:cxn modelId="{E994DB20-B457-4534-B453-C153F5A3B9D4}" srcId="{C5A9778A-25FC-42F7-B695-C0A520B86DB4}" destId="{D117F9F5-F347-4E0F-8713-FC487D866FB5}" srcOrd="0" destOrd="0" parTransId="{D2404107-1234-4B34-840F-B4F1FBB23195}" sibTransId="{A14ACCEF-E9D3-4577-9C96-CCEC557B7639}"/>
    <dgm:cxn modelId="{42C88F25-33D8-46FC-A7B3-A184EC9D0AB9}" type="presOf" srcId="{5FB08983-FF23-4883-BDDE-29355E85A498}" destId="{D3C6A184-21BA-4752-B8F4-7A0589861970}" srcOrd="0" destOrd="2" presId="urn:microsoft.com/office/officeart/2009/3/layout/StepUpProcess"/>
    <dgm:cxn modelId="{AFD3BF25-4392-43ED-8C19-AE19B8FC359D}" type="presOf" srcId="{D117F9F5-F347-4E0F-8713-FC487D866FB5}" destId="{AC335EBE-C286-49E1-A0B6-A9F2B666F2D9}" srcOrd="0" destOrd="1" presId="urn:microsoft.com/office/officeart/2009/3/layout/StepUpProcess"/>
    <dgm:cxn modelId="{34338939-71D3-4454-B17C-BD249EB3D3D9}" srcId="{5A4A233D-956A-40FB-91AF-2F2CC7692623}" destId="{C5A9778A-25FC-42F7-B695-C0A520B86DB4}" srcOrd="1" destOrd="0" parTransId="{EB4AFAD4-52CD-4501-8167-86AA2C4393BD}" sibTransId="{54439DA4-C043-4298-A1CA-6C2C08BE7B95}"/>
    <dgm:cxn modelId="{2DDE563D-A8A9-42F9-BCAC-B3322F64CC38}" srcId="{5A4A233D-956A-40FB-91AF-2F2CC7692623}" destId="{26225220-71C0-40F9-A8DF-372C42436E0A}" srcOrd="4" destOrd="0" parTransId="{D0B66280-A56B-4B5D-97BF-C4FC8E52D441}" sibTransId="{086356DF-BE5A-496B-B841-0FFE70F96677}"/>
    <dgm:cxn modelId="{22080740-A6D2-4264-9EE5-ABC041B08A54}" srcId="{C734F30F-E925-476F-8515-5BA0F3C69D71}" destId="{3C3ECFCA-CBBA-44B0-A43D-9C3C6E6778FF}" srcOrd="0" destOrd="0" parTransId="{484DC9EB-DF8F-42BE-9F5D-72C4C8141AAB}" sibTransId="{B44FAFBA-A1DB-4D2B-9D2C-9C3A9749C857}"/>
    <dgm:cxn modelId="{4D01A761-A257-4D22-84FF-6BD32FDF8293}" type="presOf" srcId="{FE8620EA-CAC9-405E-9330-FA05047D60C4}" destId="{3AB3FBE1-AA29-4233-A3E6-B0B04093B4B6}" srcOrd="0" destOrd="2" presId="urn:microsoft.com/office/officeart/2009/3/layout/StepUpProcess"/>
    <dgm:cxn modelId="{0D75B963-8734-4E92-A220-B2FD93EF5FA5}" type="presOf" srcId="{C734F30F-E925-476F-8515-5BA0F3C69D71}" destId="{3AB3FBE1-AA29-4233-A3E6-B0B04093B4B6}" srcOrd="0" destOrd="0" presId="urn:microsoft.com/office/officeart/2009/3/layout/StepUpProcess"/>
    <dgm:cxn modelId="{4119ED44-4E6B-488D-A98D-79557D68061F}" srcId="{26225220-71C0-40F9-A8DF-372C42436E0A}" destId="{F9266F1D-6B27-419F-B8F8-F8A77B992B1D}" srcOrd="0" destOrd="0" parTransId="{FB32A6BD-030D-480B-B7B9-7B87B0C25A95}" sibTransId="{47DC907F-3DA0-4FAC-927D-9DB4A3222652}"/>
    <dgm:cxn modelId="{61B37249-F22A-4D48-8810-B6547517EFDE}" type="presOf" srcId="{446A7DBF-DADF-4FD0-9516-ECEB587F3B09}" destId="{AC335EBE-C286-49E1-A0B6-A9F2B666F2D9}" srcOrd="0" destOrd="3" presId="urn:microsoft.com/office/officeart/2009/3/layout/StepUpProcess"/>
    <dgm:cxn modelId="{A211A86A-D960-4765-9A21-329DD859CCD3}" type="presOf" srcId="{E090C6D4-CAD8-49D1-B678-D913B7FA42AD}" destId="{AC335EBE-C286-49E1-A0B6-A9F2B666F2D9}" srcOrd="0" destOrd="2" presId="urn:microsoft.com/office/officeart/2009/3/layout/StepUpProcess"/>
    <dgm:cxn modelId="{B602384B-46BB-475E-9B88-B9DAE63C8289}" type="presOf" srcId="{26225220-71C0-40F9-A8DF-372C42436E0A}" destId="{7C7CA850-26A3-4219-AD24-1050EE2D2408}" srcOrd="0" destOrd="0" presId="urn:microsoft.com/office/officeart/2009/3/layout/StepUpProcess"/>
    <dgm:cxn modelId="{BDEBC64B-A72B-45BE-959C-8BA3A0886854}" type="presOf" srcId="{EDA1ECE8-1E14-404A-B108-76D51E5A0DCA}" destId="{634DF6BD-DE81-434B-A462-BC2A54D204EF}" srcOrd="0" destOrd="3" presId="urn:microsoft.com/office/officeart/2009/3/layout/StepUpProcess"/>
    <dgm:cxn modelId="{B5948C6D-2914-4069-9D06-0BF928FD1DC8}" srcId="{C5A9778A-25FC-42F7-B695-C0A520B86DB4}" destId="{446A7DBF-DADF-4FD0-9516-ECEB587F3B09}" srcOrd="2" destOrd="0" parTransId="{0551D660-6E16-4DD4-B6F4-97DF32C47EC2}" sibTransId="{E53DCCB3-61E2-45AD-9F7B-A7DDA77888ED}"/>
    <dgm:cxn modelId="{B213644E-4D36-4183-A1C7-4C755BFE559C}" type="presOf" srcId="{C7CBFE7E-68CD-4177-864C-BE4D788FADB1}" destId="{D1545CD1-9DCA-4185-A638-BD910043BDE7}" srcOrd="0" destOrd="1" presId="urn:microsoft.com/office/officeart/2009/3/layout/StepUpProcess"/>
    <dgm:cxn modelId="{E7F39B50-BEC1-4066-8F8C-5E900B0CA560}" type="presOf" srcId="{D2A2F2A5-DF32-4882-8E36-316225DF2632}" destId="{634DF6BD-DE81-434B-A462-BC2A54D204EF}" srcOrd="0" destOrd="0" presId="urn:microsoft.com/office/officeart/2009/3/layout/StepUpProcess"/>
    <dgm:cxn modelId="{C8001075-97C8-49F0-A35A-EBAC2CA28967}" srcId="{5A4A233D-956A-40FB-91AF-2F2CC7692623}" destId="{C734F30F-E925-476F-8515-5BA0F3C69D71}" srcOrd="5" destOrd="0" parTransId="{5C6B506C-5ABF-4CAC-A0C3-877146D0A471}" sibTransId="{C1276A58-D436-4544-B3D7-54F91BD73FBF}"/>
    <dgm:cxn modelId="{1EC64175-9D16-4373-B2C1-7105D14B4DCB}" srcId="{5A4A233D-956A-40FB-91AF-2F2CC7692623}" destId="{0A66A239-877A-491D-B4A5-519326FED04F}" srcOrd="3" destOrd="0" parTransId="{6FA8299E-4036-4E3F-B6C9-F4017BFEEA9F}" sibTransId="{FA1C3D7F-5B75-4998-BCFB-52C619C078CC}"/>
    <dgm:cxn modelId="{D894DB56-7F7B-4E5D-A984-75EFED13D913}" srcId="{D2A2F2A5-DF32-4882-8E36-316225DF2632}" destId="{C0595B53-7815-4255-A3C3-B84CE4788C62}" srcOrd="1" destOrd="0" parTransId="{AF05CA28-4433-461A-8862-D77EE1FC18DD}" sibTransId="{DF5D393D-138F-4BF0-9C8C-649767C84269}"/>
    <dgm:cxn modelId="{E40C5A5A-0A25-4081-8622-E2B7B3B21C46}" type="presOf" srcId="{BC3B2E65-F4CF-430E-98AC-4952C9B778FF}" destId="{7C7CA850-26A3-4219-AD24-1050EE2D2408}" srcOrd="0" destOrd="2" presId="urn:microsoft.com/office/officeart/2009/3/layout/StepUpProcess"/>
    <dgm:cxn modelId="{406CA38A-6DC9-4999-8E98-829DBB492F0E}" srcId="{ACB22196-23EA-4D49-9DBA-58D5A8F0DDA2}" destId="{5FB08983-FF23-4883-BDDE-29355E85A498}" srcOrd="1" destOrd="0" parTransId="{6C1D5598-52C3-48FC-B920-081CC0CDFB7B}" sibTransId="{72E634EB-4032-45F2-8573-E2EA4314E00E}"/>
    <dgm:cxn modelId="{4ECA0D93-6AE9-441B-A0D1-8671D510857D}" srcId="{5A4A233D-956A-40FB-91AF-2F2CC7692623}" destId="{ACB22196-23EA-4D49-9DBA-58D5A8F0DDA2}" srcOrd="0" destOrd="0" parTransId="{0F3AAFF2-17A1-4F00-951B-524CA9F8DC79}" sibTransId="{11AEB765-451C-4544-BCD4-0C3A5ACEE15E}"/>
    <dgm:cxn modelId="{4F13AC96-4367-45AE-BCC7-A201DE2A52E1}" srcId="{C734F30F-E925-476F-8515-5BA0F3C69D71}" destId="{FE8620EA-CAC9-405E-9330-FA05047D60C4}" srcOrd="1" destOrd="0" parTransId="{1142F4A9-3F96-4C12-A13E-52710883A2AF}" sibTransId="{2104FA07-0879-46A6-B0F4-6B5A398B3A2C}"/>
    <dgm:cxn modelId="{DC5215AC-F5B0-48A1-A21B-F52FB3F1E7C1}" srcId="{0A66A239-877A-491D-B4A5-519326FED04F}" destId="{C7CBFE7E-68CD-4177-864C-BE4D788FADB1}" srcOrd="0" destOrd="0" parTransId="{41177D87-8D85-40EC-AEAC-C23745DC3C17}" sibTransId="{B9C6D33B-8097-4661-BB54-C0045F55747E}"/>
    <dgm:cxn modelId="{5D48F3AD-97C0-4356-B6BD-3C49A1EBF72C}" type="presOf" srcId="{3C3ECFCA-CBBA-44B0-A43D-9C3C6E6778FF}" destId="{3AB3FBE1-AA29-4233-A3E6-B0B04093B4B6}" srcOrd="0" destOrd="1" presId="urn:microsoft.com/office/officeart/2009/3/layout/StepUpProcess"/>
    <dgm:cxn modelId="{CFDD80BB-CB53-45D2-9190-DA11ADC2760A}" srcId="{26225220-71C0-40F9-A8DF-372C42436E0A}" destId="{BC3B2E65-F4CF-430E-98AC-4952C9B778FF}" srcOrd="1" destOrd="0" parTransId="{DE3238C0-D72E-40F0-BDF6-4D3148F59C93}" sibTransId="{8C75BDD7-4A88-418D-A176-0D04717778F1}"/>
    <dgm:cxn modelId="{5BA6AAC2-4814-4E07-BDBD-EF5A8C62FE69}" type="presOf" srcId="{1BED955C-DFC6-42E6-B090-DB77B4894011}" destId="{634DF6BD-DE81-434B-A462-BC2A54D204EF}" srcOrd="0" destOrd="1" presId="urn:microsoft.com/office/officeart/2009/3/layout/StepUpProcess"/>
    <dgm:cxn modelId="{C91439D2-DCFE-4576-B503-CC2CD1D7541A}" srcId="{C5A9778A-25FC-42F7-B695-C0A520B86DB4}" destId="{E090C6D4-CAD8-49D1-B678-D913B7FA42AD}" srcOrd="1" destOrd="0" parTransId="{9D1E870E-5394-40E3-8F5D-8F3E70B333A5}" sibTransId="{ADEFC7EE-D163-48A6-B8E2-50B132235DF2}"/>
    <dgm:cxn modelId="{D83424E2-7F03-49D6-9158-E538782B300A}" type="presOf" srcId="{0A66A239-877A-491D-B4A5-519326FED04F}" destId="{D1545CD1-9DCA-4185-A638-BD910043BDE7}" srcOrd="0" destOrd="0" presId="urn:microsoft.com/office/officeart/2009/3/layout/StepUpProcess"/>
    <dgm:cxn modelId="{7103AEE5-1960-46E0-9E35-57767F4DFA6A}" type="presOf" srcId="{ACB22196-23EA-4D49-9DBA-58D5A8F0DDA2}" destId="{D3C6A184-21BA-4752-B8F4-7A0589861970}" srcOrd="0" destOrd="0" presId="urn:microsoft.com/office/officeart/2009/3/layout/StepUpProcess"/>
    <dgm:cxn modelId="{ECF28DEC-8093-4A6D-A866-B8D2A3F9A799}" srcId="{ACB22196-23EA-4D49-9DBA-58D5A8F0DDA2}" destId="{EC5A7E86-965D-4142-B932-374BC8CCBF64}" srcOrd="0" destOrd="0" parTransId="{6E5A0BAD-450B-4011-9E4C-CD631F332C1A}" sibTransId="{DDBDED99-EF45-4331-992E-C2FA36E79A14}"/>
    <dgm:cxn modelId="{191FCCA0-4428-41C2-A74D-74AC29373222}" type="presParOf" srcId="{98FC3FA9-195E-4B35-8BEB-05B678693304}" destId="{C09E0662-0E4E-4C55-A079-9D27922CD3D1}" srcOrd="0" destOrd="0" presId="urn:microsoft.com/office/officeart/2009/3/layout/StepUpProcess"/>
    <dgm:cxn modelId="{13CABA80-4D0C-457A-B830-98A8B4B5A1C6}" type="presParOf" srcId="{C09E0662-0E4E-4C55-A079-9D27922CD3D1}" destId="{6CEA0F52-44F1-4F4E-86CD-4AE7B72F03EE}" srcOrd="0" destOrd="0" presId="urn:microsoft.com/office/officeart/2009/3/layout/StepUpProcess"/>
    <dgm:cxn modelId="{DF3F7404-105E-4D39-8E01-69F1432DFA22}" type="presParOf" srcId="{C09E0662-0E4E-4C55-A079-9D27922CD3D1}" destId="{D3C6A184-21BA-4752-B8F4-7A0589861970}" srcOrd="1" destOrd="0" presId="urn:microsoft.com/office/officeart/2009/3/layout/StepUpProcess"/>
    <dgm:cxn modelId="{0F8454C4-9A28-4C79-907D-DFFA097020C4}" type="presParOf" srcId="{C09E0662-0E4E-4C55-A079-9D27922CD3D1}" destId="{89B69744-1D64-484E-94CD-8F1161C59D3F}" srcOrd="2" destOrd="0" presId="urn:microsoft.com/office/officeart/2009/3/layout/StepUpProcess"/>
    <dgm:cxn modelId="{49FBBE2A-95E1-4CDB-8230-6084DE68F8C5}" type="presParOf" srcId="{98FC3FA9-195E-4B35-8BEB-05B678693304}" destId="{0BE89D2F-9632-4044-BFB0-A134B7809BC4}" srcOrd="1" destOrd="0" presId="urn:microsoft.com/office/officeart/2009/3/layout/StepUpProcess"/>
    <dgm:cxn modelId="{9161072B-4AC3-40A8-8878-F10E3738B24E}" type="presParOf" srcId="{0BE89D2F-9632-4044-BFB0-A134B7809BC4}" destId="{72E6F32A-6022-46FC-A42A-3A5B30CABFBF}" srcOrd="0" destOrd="0" presId="urn:microsoft.com/office/officeart/2009/3/layout/StepUpProcess"/>
    <dgm:cxn modelId="{F73132F3-735A-4F0D-85DD-92B2C57FD8B6}" type="presParOf" srcId="{98FC3FA9-195E-4B35-8BEB-05B678693304}" destId="{554F35F2-6541-47D2-B652-9DB89C7A2C55}" srcOrd="2" destOrd="0" presId="urn:microsoft.com/office/officeart/2009/3/layout/StepUpProcess"/>
    <dgm:cxn modelId="{7C263506-58E3-4E42-A097-D4F25E5D24E0}" type="presParOf" srcId="{554F35F2-6541-47D2-B652-9DB89C7A2C55}" destId="{E8E622C2-6A2B-415C-8DE4-971C701A108A}" srcOrd="0" destOrd="0" presId="urn:microsoft.com/office/officeart/2009/3/layout/StepUpProcess"/>
    <dgm:cxn modelId="{B1745475-2383-4C3A-AA79-5D5BF6FF0E91}" type="presParOf" srcId="{554F35F2-6541-47D2-B652-9DB89C7A2C55}" destId="{AC335EBE-C286-49E1-A0B6-A9F2B666F2D9}" srcOrd="1" destOrd="0" presId="urn:microsoft.com/office/officeart/2009/3/layout/StepUpProcess"/>
    <dgm:cxn modelId="{DEF9A033-4357-47D4-B831-2989B90521FE}" type="presParOf" srcId="{554F35F2-6541-47D2-B652-9DB89C7A2C55}" destId="{520DDED5-020C-473F-8DAA-3F0E042D4BBE}" srcOrd="2" destOrd="0" presId="urn:microsoft.com/office/officeart/2009/3/layout/StepUpProcess"/>
    <dgm:cxn modelId="{D9E2D95C-9261-4D80-A6DA-1D0C4945E691}" type="presParOf" srcId="{98FC3FA9-195E-4B35-8BEB-05B678693304}" destId="{2BD0AE16-C0A8-4B98-BD62-F8EE843542C8}" srcOrd="3" destOrd="0" presId="urn:microsoft.com/office/officeart/2009/3/layout/StepUpProcess"/>
    <dgm:cxn modelId="{1AD52173-DEBF-49F4-B3CF-C0A4F52E6BA9}" type="presParOf" srcId="{2BD0AE16-C0A8-4B98-BD62-F8EE843542C8}" destId="{3375EB37-B56F-46D5-BA59-A8B35CA7A5A6}" srcOrd="0" destOrd="0" presId="urn:microsoft.com/office/officeart/2009/3/layout/StepUpProcess"/>
    <dgm:cxn modelId="{B2389F12-BCA0-4352-95EE-787A04AE007B}" type="presParOf" srcId="{98FC3FA9-195E-4B35-8BEB-05B678693304}" destId="{687CD701-818E-47F4-A75D-31BAB76166D1}" srcOrd="4" destOrd="0" presId="urn:microsoft.com/office/officeart/2009/3/layout/StepUpProcess"/>
    <dgm:cxn modelId="{2758C343-07ED-4E9F-97C4-D9502E04DEF5}" type="presParOf" srcId="{687CD701-818E-47F4-A75D-31BAB76166D1}" destId="{7032A6AC-733C-4DD5-8B35-64B12C68659B}" srcOrd="0" destOrd="0" presId="urn:microsoft.com/office/officeart/2009/3/layout/StepUpProcess"/>
    <dgm:cxn modelId="{B096EB43-2580-4599-9893-D1AE9C328CE8}" type="presParOf" srcId="{687CD701-818E-47F4-A75D-31BAB76166D1}" destId="{634DF6BD-DE81-434B-A462-BC2A54D204EF}" srcOrd="1" destOrd="0" presId="urn:microsoft.com/office/officeart/2009/3/layout/StepUpProcess"/>
    <dgm:cxn modelId="{B54F0BD3-F1F7-4D70-9F00-F069B4C812DD}" type="presParOf" srcId="{687CD701-818E-47F4-A75D-31BAB76166D1}" destId="{C5EF0A25-3463-46C6-BD66-1CC088201F3B}" srcOrd="2" destOrd="0" presId="urn:microsoft.com/office/officeart/2009/3/layout/StepUpProcess"/>
    <dgm:cxn modelId="{305CA819-C188-4FC2-9B90-8A47B46401EE}" type="presParOf" srcId="{98FC3FA9-195E-4B35-8BEB-05B678693304}" destId="{056F0D44-EF7A-4468-95B2-EEB3D0B8DBD2}" srcOrd="5" destOrd="0" presId="urn:microsoft.com/office/officeart/2009/3/layout/StepUpProcess"/>
    <dgm:cxn modelId="{FA220E63-528D-426B-B68B-E2380DB37350}" type="presParOf" srcId="{056F0D44-EF7A-4468-95B2-EEB3D0B8DBD2}" destId="{CB45E405-833B-4CD3-9AD8-0F0A3563F98C}" srcOrd="0" destOrd="0" presId="urn:microsoft.com/office/officeart/2009/3/layout/StepUpProcess"/>
    <dgm:cxn modelId="{1DE22457-F397-483A-A8DD-81F7DF4BC0E5}" type="presParOf" srcId="{98FC3FA9-195E-4B35-8BEB-05B678693304}" destId="{E756CE5E-9159-4B67-BE67-5E9E5378031E}" srcOrd="6" destOrd="0" presId="urn:microsoft.com/office/officeart/2009/3/layout/StepUpProcess"/>
    <dgm:cxn modelId="{B9E2B302-68D9-436B-AF23-CFD768A8F046}" type="presParOf" srcId="{E756CE5E-9159-4B67-BE67-5E9E5378031E}" destId="{55E831B1-0599-4AA2-87B7-0F0919FB947C}" srcOrd="0" destOrd="0" presId="urn:microsoft.com/office/officeart/2009/3/layout/StepUpProcess"/>
    <dgm:cxn modelId="{D81A5ADD-24C9-4B6C-81B4-66FE5611AA83}" type="presParOf" srcId="{E756CE5E-9159-4B67-BE67-5E9E5378031E}" destId="{D1545CD1-9DCA-4185-A638-BD910043BDE7}" srcOrd="1" destOrd="0" presId="urn:microsoft.com/office/officeart/2009/3/layout/StepUpProcess"/>
    <dgm:cxn modelId="{DFE1ACA5-6697-49CB-874D-025CC6ADAECE}" type="presParOf" srcId="{E756CE5E-9159-4B67-BE67-5E9E5378031E}" destId="{490D8EDC-F68B-4E93-B71E-3332C917D6CD}" srcOrd="2" destOrd="0" presId="urn:microsoft.com/office/officeart/2009/3/layout/StepUpProcess"/>
    <dgm:cxn modelId="{AF0EF5FE-2518-4E3D-A08C-4DB6DE93F030}" type="presParOf" srcId="{98FC3FA9-195E-4B35-8BEB-05B678693304}" destId="{4985DEB7-8753-4252-9ECB-9C208E102E2F}" srcOrd="7" destOrd="0" presId="urn:microsoft.com/office/officeart/2009/3/layout/StepUpProcess"/>
    <dgm:cxn modelId="{27399E9D-3B34-41D6-89AF-8D18D9B24A26}" type="presParOf" srcId="{4985DEB7-8753-4252-9ECB-9C208E102E2F}" destId="{23486494-1539-445D-A099-C2146EB5AA18}" srcOrd="0" destOrd="0" presId="urn:microsoft.com/office/officeart/2009/3/layout/StepUpProcess"/>
    <dgm:cxn modelId="{09707975-EA6D-4439-8E8D-DCA036488F66}" type="presParOf" srcId="{98FC3FA9-195E-4B35-8BEB-05B678693304}" destId="{9A270049-A045-4208-9758-02E47A3C0B86}" srcOrd="8" destOrd="0" presId="urn:microsoft.com/office/officeart/2009/3/layout/StepUpProcess"/>
    <dgm:cxn modelId="{63C85B3E-E42C-486B-A1B4-548740E090C1}" type="presParOf" srcId="{9A270049-A045-4208-9758-02E47A3C0B86}" destId="{0AFA1638-9A5A-4462-833E-BA8EFBC6E91D}" srcOrd="0" destOrd="0" presId="urn:microsoft.com/office/officeart/2009/3/layout/StepUpProcess"/>
    <dgm:cxn modelId="{33B47403-2677-4709-9DDD-D8E677F9269D}" type="presParOf" srcId="{9A270049-A045-4208-9758-02E47A3C0B86}" destId="{7C7CA850-26A3-4219-AD24-1050EE2D2408}" srcOrd="1" destOrd="0" presId="urn:microsoft.com/office/officeart/2009/3/layout/StepUpProcess"/>
    <dgm:cxn modelId="{A544C6FB-3457-4C2F-ADA6-50B417F92117}" type="presParOf" srcId="{9A270049-A045-4208-9758-02E47A3C0B86}" destId="{9F809616-4745-4D77-B0DD-0548AAFF1CDF}" srcOrd="2" destOrd="0" presId="urn:microsoft.com/office/officeart/2009/3/layout/StepUpProcess"/>
    <dgm:cxn modelId="{B831B7BD-0555-4337-89FD-C22062D64C35}" type="presParOf" srcId="{98FC3FA9-195E-4B35-8BEB-05B678693304}" destId="{98E7604F-2AB4-4449-92D5-094BD8A110A0}" srcOrd="9" destOrd="0" presId="urn:microsoft.com/office/officeart/2009/3/layout/StepUpProcess"/>
    <dgm:cxn modelId="{C68E5FE0-BC64-4829-AF4C-3C82F21116A3}" type="presParOf" srcId="{98E7604F-2AB4-4449-92D5-094BD8A110A0}" destId="{9AA69236-3C59-4D4E-8291-8A6B1FAA7A6F}" srcOrd="0" destOrd="0" presId="urn:microsoft.com/office/officeart/2009/3/layout/StepUpProcess"/>
    <dgm:cxn modelId="{CB600BDF-DB84-4361-8FB6-98D4BC21462F}" type="presParOf" srcId="{98FC3FA9-195E-4B35-8BEB-05B678693304}" destId="{50F49B73-3358-45C8-A8D6-48811EABB5B5}" srcOrd="10" destOrd="0" presId="urn:microsoft.com/office/officeart/2009/3/layout/StepUpProcess"/>
    <dgm:cxn modelId="{18300089-5C1C-48F2-9418-B83B649D032D}" type="presParOf" srcId="{50F49B73-3358-45C8-A8D6-48811EABB5B5}" destId="{79E44CB3-56F9-48CA-AABC-7EE14C8A91F2}" srcOrd="0" destOrd="0" presId="urn:microsoft.com/office/officeart/2009/3/layout/StepUpProcess"/>
    <dgm:cxn modelId="{BD0A9DA0-854E-4270-BA42-5BCE065A85B2}" type="presParOf" srcId="{50F49B73-3358-45C8-A8D6-48811EABB5B5}" destId="{3AB3FBE1-AA29-4233-A3E6-B0B04093B4B6}"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13E3EE-6562-CE48-98F2-14900F88A1ED}">
      <dsp:nvSpPr>
        <dsp:cNvPr id="0" name=""/>
        <dsp:cNvSpPr/>
      </dsp:nvSpPr>
      <dsp:spPr>
        <a:xfrm>
          <a:off x="-6067982" y="-922376"/>
          <a:ext cx="7176008" cy="7176008"/>
        </a:xfrm>
        <a:prstGeom prst="blockArc">
          <a:avLst>
            <a:gd name="adj1" fmla="val 18900000"/>
            <a:gd name="adj2" fmla="val 2700000"/>
            <a:gd name="adj3" fmla="val 301"/>
          </a:avLst>
        </a:pr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8CA0077-DB43-6846-811E-4CB36516E730}">
      <dsp:nvSpPr>
        <dsp:cNvPr id="0" name=""/>
        <dsp:cNvSpPr/>
      </dsp:nvSpPr>
      <dsp:spPr>
        <a:xfrm>
          <a:off x="242211" y="242358"/>
          <a:ext cx="9085525" cy="484504"/>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4575" tIns="48260" rIns="48260" bIns="48260" numCol="1" spcCol="1270" anchor="ctr" anchorCtr="0">
          <a:noAutofit/>
        </a:bodyPr>
        <a:lstStyle/>
        <a:p>
          <a:pPr marL="0" lvl="0" indent="0" algn="l" defTabSz="844550">
            <a:lnSpc>
              <a:spcPct val="90000"/>
            </a:lnSpc>
            <a:spcBef>
              <a:spcPct val="0"/>
            </a:spcBef>
            <a:spcAft>
              <a:spcPct val="35000"/>
            </a:spcAft>
            <a:buNone/>
          </a:pPr>
          <a:r>
            <a:rPr lang="en-US" sz="1900" b="0" kern="1200" dirty="0">
              <a:solidFill>
                <a:schemeClr val="tx1"/>
              </a:solidFill>
              <a:latin typeface="Calibri" pitchFamily="34" charset="0"/>
              <a:cs typeface="Calibri" pitchFamily="34" charset="0"/>
            </a:rPr>
            <a:t> </a:t>
          </a:r>
          <a:r>
            <a:rPr lang="hi-IN" sz="1900" b="0" kern="1200" dirty="0">
              <a:solidFill>
                <a:schemeClr val="tx1"/>
              </a:solidFill>
              <a:latin typeface="Calibri"/>
              <a:ea typeface="Calibri"/>
              <a:cs typeface="Calibri"/>
              <a:sym typeface="Calibri"/>
            </a:rPr>
            <a:t>मौजूदा मंच और व्यापक पहुंच</a:t>
          </a:r>
          <a:endParaRPr lang="en-US" sz="1900" b="0" kern="1200" dirty="0">
            <a:solidFill>
              <a:schemeClr val="tx1"/>
            </a:solidFill>
            <a:latin typeface="Calibri" pitchFamily="34" charset="0"/>
            <a:cs typeface="Calibri" pitchFamily="34" charset="0"/>
          </a:endParaRPr>
        </a:p>
      </dsp:txBody>
      <dsp:txXfrm>
        <a:off x="242211" y="242358"/>
        <a:ext cx="9085525" cy="484504"/>
      </dsp:txXfrm>
    </dsp:sp>
    <dsp:sp modelId="{E6267D81-FAF6-C047-A8F6-EEFA8EC106D1}">
      <dsp:nvSpPr>
        <dsp:cNvPr id="0" name=""/>
        <dsp:cNvSpPr/>
      </dsp:nvSpPr>
      <dsp:spPr>
        <a:xfrm>
          <a:off x="27246" y="181795"/>
          <a:ext cx="605630" cy="605630"/>
        </a:xfrm>
        <a:prstGeom prst="ellipse">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9E31DEF-F2A3-48AE-ABA9-F1B57D55ECD9}">
      <dsp:nvSpPr>
        <dsp:cNvPr id="0" name=""/>
        <dsp:cNvSpPr/>
      </dsp:nvSpPr>
      <dsp:spPr>
        <a:xfrm>
          <a:off x="685299" y="969542"/>
          <a:ext cx="8638111" cy="484504"/>
        </a:xfrm>
        <a:prstGeom prst="rect">
          <a:avLst/>
        </a:prstGeom>
        <a:solidFill>
          <a:schemeClr val="accent4">
            <a:hueOff val="1732615"/>
            <a:satOff val="-7995"/>
            <a:lumOff val="29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4575" tIns="48260" rIns="48260" bIns="48260" numCol="1" spcCol="1270" anchor="ctr" anchorCtr="0">
          <a:noAutofit/>
        </a:bodyPr>
        <a:lstStyle/>
        <a:p>
          <a:pPr marL="0" lvl="0" indent="0" algn="l" defTabSz="844550">
            <a:lnSpc>
              <a:spcPct val="90000"/>
            </a:lnSpc>
            <a:spcBef>
              <a:spcPct val="0"/>
            </a:spcBef>
            <a:spcAft>
              <a:spcPct val="35000"/>
            </a:spcAft>
            <a:buNone/>
          </a:pPr>
          <a:r>
            <a:rPr lang="en-US" sz="1900" b="0" kern="1200" dirty="0">
              <a:solidFill>
                <a:schemeClr val="tx1"/>
              </a:solidFill>
              <a:latin typeface="Calibri" pitchFamily="34" charset="0"/>
              <a:cs typeface="Calibri" pitchFamily="34" charset="0"/>
            </a:rPr>
            <a:t>  </a:t>
          </a:r>
          <a:r>
            <a:rPr lang="hi-IN" sz="1900" b="0" kern="1200" dirty="0">
              <a:solidFill>
                <a:schemeClr val="tx1"/>
              </a:solidFill>
              <a:latin typeface="Calibri"/>
              <a:ea typeface="Calibri"/>
              <a:cs typeface="Calibri"/>
              <a:sym typeface="Calibri"/>
            </a:rPr>
            <a:t>कुशल जनशक्ति - कर्मचारी और संवर्ग </a:t>
          </a:r>
          <a:endParaRPr lang="en-US" sz="1900" b="0" kern="1200" dirty="0">
            <a:solidFill>
              <a:schemeClr val="tx1"/>
            </a:solidFill>
            <a:latin typeface="Calibri" pitchFamily="34" charset="0"/>
            <a:cs typeface="Calibri" pitchFamily="34" charset="0"/>
          </a:endParaRPr>
        </a:p>
      </dsp:txBody>
      <dsp:txXfrm>
        <a:off x="685299" y="969542"/>
        <a:ext cx="8638111" cy="484504"/>
      </dsp:txXfrm>
    </dsp:sp>
    <dsp:sp modelId="{8BAAEFA3-2333-4582-92F2-DE5970D203A7}">
      <dsp:nvSpPr>
        <dsp:cNvPr id="0" name=""/>
        <dsp:cNvSpPr/>
      </dsp:nvSpPr>
      <dsp:spPr>
        <a:xfrm>
          <a:off x="466009" y="908979"/>
          <a:ext cx="605630" cy="605630"/>
        </a:xfrm>
        <a:prstGeom prst="ellipse">
          <a:avLst/>
        </a:prstGeom>
        <a:solidFill>
          <a:schemeClr val="lt1">
            <a:hueOff val="0"/>
            <a:satOff val="0"/>
            <a:lumOff val="0"/>
            <a:alphaOff val="0"/>
          </a:schemeClr>
        </a:solidFill>
        <a:ln w="12700" cap="flat" cmpd="sng" algn="ctr">
          <a:solidFill>
            <a:schemeClr val="accent4">
              <a:hueOff val="1732615"/>
              <a:satOff val="-7995"/>
              <a:lumOff val="294"/>
              <a:alphaOff val="0"/>
            </a:schemeClr>
          </a:solidFill>
          <a:prstDash val="solid"/>
          <a:miter lim="800000"/>
        </a:ln>
        <a:effectLst/>
      </dsp:spPr>
      <dsp:style>
        <a:lnRef idx="2">
          <a:scrgbClr r="0" g="0" b="0"/>
        </a:lnRef>
        <a:fillRef idx="1">
          <a:scrgbClr r="0" g="0" b="0"/>
        </a:fillRef>
        <a:effectRef idx="0">
          <a:scrgbClr r="0" g="0" b="0"/>
        </a:effectRef>
        <a:fontRef idx="minor"/>
      </dsp:style>
    </dsp:sp>
    <dsp:sp modelId="{9FD87E15-CB92-4537-93F9-6517CA04EC67}">
      <dsp:nvSpPr>
        <dsp:cNvPr id="0" name=""/>
        <dsp:cNvSpPr/>
      </dsp:nvSpPr>
      <dsp:spPr>
        <a:xfrm>
          <a:off x="1009264" y="1696192"/>
          <a:ext cx="8230622" cy="484504"/>
        </a:xfrm>
        <a:prstGeom prst="rect">
          <a:avLst/>
        </a:prstGeom>
        <a:solidFill>
          <a:schemeClr val="accent4">
            <a:hueOff val="3465231"/>
            <a:satOff val="-15989"/>
            <a:lumOff val="5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4575" tIns="48260" rIns="48260" bIns="48260" numCol="1" spcCol="1270" anchor="ctr" anchorCtr="0">
          <a:noAutofit/>
        </a:bodyPr>
        <a:lstStyle/>
        <a:p>
          <a:pPr marL="0" lvl="0" indent="0" algn="l" defTabSz="844550">
            <a:lnSpc>
              <a:spcPct val="90000"/>
            </a:lnSpc>
            <a:spcBef>
              <a:spcPct val="0"/>
            </a:spcBef>
            <a:spcAft>
              <a:spcPct val="35000"/>
            </a:spcAft>
            <a:buNone/>
          </a:pPr>
          <a:r>
            <a:rPr lang="hi-IN" sz="1900" b="0" kern="1200" dirty="0">
              <a:solidFill>
                <a:schemeClr val="tx1"/>
              </a:solidFill>
              <a:latin typeface="Calibri"/>
              <a:ea typeface="Calibri"/>
              <a:cs typeface="Calibri"/>
              <a:sym typeface="Calibri"/>
            </a:rPr>
            <a:t>अधिकारहीन</a:t>
          </a:r>
          <a:r>
            <a:rPr lang="en-IN" sz="1900" b="0" kern="1200" dirty="0">
              <a:solidFill>
                <a:schemeClr val="tx1"/>
              </a:solidFill>
              <a:latin typeface="Calibri"/>
              <a:ea typeface="Calibri"/>
              <a:cs typeface="Calibri"/>
              <a:sym typeface="Calibri"/>
            </a:rPr>
            <a:t> / </a:t>
          </a:r>
          <a:r>
            <a:rPr lang="hi-IN" sz="1900" kern="1200" dirty="0">
              <a:solidFill>
                <a:schemeClr val="tx1"/>
              </a:solidFill>
            </a:rPr>
            <a:t>कमजोर एवं वंचित वर्गों के समूहों </a:t>
          </a:r>
          <a:r>
            <a:rPr lang="hi-IN" sz="1900" b="0" kern="1200" dirty="0">
              <a:solidFill>
                <a:schemeClr val="tx1"/>
              </a:solidFill>
              <a:latin typeface="Calibri"/>
              <a:ea typeface="Calibri"/>
              <a:cs typeface="Calibri"/>
              <a:sym typeface="Calibri"/>
            </a:rPr>
            <a:t>पर ध्यान दें</a:t>
          </a:r>
          <a:endParaRPr lang="en-US" sz="1900" b="0" kern="1200" dirty="0">
            <a:solidFill>
              <a:schemeClr val="tx1"/>
            </a:solidFill>
            <a:latin typeface="Calibri" pitchFamily="34" charset="0"/>
            <a:cs typeface="Calibri" pitchFamily="34" charset="0"/>
          </a:endParaRPr>
        </a:p>
      </dsp:txBody>
      <dsp:txXfrm>
        <a:off x="1009264" y="1696192"/>
        <a:ext cx="8230622" cy="484504"/>
      </dsp:txXfrm>
    </dsp:sp>
    <dsp:sp modelId="{370B9680-B214-4AE9-BF09-B1B0E397B8AB}">
      <dsp:nvSpPr>
        <dsp:cNvPr id="0" name=""/>
        <dsp:cNvSpPr/>
      </dsp:nvSpPr>
      <dsp:spPr>
        <a:xfrm>
          <a:off x="706448" y="1635629"/>
          <a:ext cx="605630" cy="605630"/>
        </a:xfrm>
        <a:prstGeom prst="ellipse">
          <a:avLst/>
        </a:prstGeom>
        <a:solidFill>
          <a:schemeClr val="lt1">
            <a:hueOff val="0"/>
            <a:satOff val="0"/>
            <a:lumOff val="0"/>
            <a:alphaOff val="0"/>
          </a:schemeClr>
        </a:solidFill>
        <a:ln w="12700" cap="flat" cmpd="sng" algn="ctr">
          <a:solidFill>
            <a:schemeClr val="accent4">
              <a:hueOff val="3465231"/>
              <a:satOff val="-15989"/>
              <a:lumOff val="588"/>
              <a:alphaOff val="0"/>
            </a:schemeClr>
          </a:solidFill>
          <a:prstDash val="solid"/>
          <a:miter lim="800000"/>
        </a:ln>
        <a:effectLst/>
      </dsp:spPr>
      <dsp:style>
        <a:lnRef idx="2">
          <a:scrgbClr r="0" g="0" b="0"/>
        </a:lnRef>
        <a:fillRef idx="1">
          <a:scrgbClr r="0" g="0" b="0"/>
        </a:fillRef>
        <a:effectRef idx="0">
          <a:scrgbClr r="0" g="0" b="0"/>
        </a:effectRef>
        <a:fontRef idx="minor"/>
      </dsp:style>
    </dsp:sp>
    <dsp:sp modelId="{1EEC4AFC-9D54-40B9-B4AA-6A0FA3E6C121}">
      <dsp:nvSpPr>
        <dsp:cNvPr id="0" name=""/>
        <dsp:cNvSpPr/>
      </dsp:nvSpPr>
      <dsp:spPr>
        <a:xfrm>
          <a:off x="1086034" y="2423375"/>
          <a:ext cx="8153852" cy="484504"/>
        </a:xfrm>
        <a:prstGeom prst="rect">
          <a:avLst/>
        </a:prstGeom>
        <a:solidFill>
          <a:schemeClr val="accent4">
            <a:hueOff val="5197846"/>
            <a:satOff val="-23984"/>
            <a:lumOff val="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4575" tIns="48260" rIns="48260" bIns="48260" numCol="1" spcCol="1270" anchor="ctr" anchorCtr="0">
          <a:noAutofit/>
        </a:bodyPr>
        <a:lstStyle/>
        <a:p>
          <a:pPr marL="0" lvl="0" indent="0" algn="l" defTabSz="844550">
            <a:lnSpc>
              <a:spcPct val="90000"/>
            </a:lnSpc>
            <a:spcBef>
              <a:spcPct val="0"/>
            </a:spcBef>
            <a:spcAft>
              <a:spcPct val="35000"/>
            </a:spcAft>
            <a:buNone/>
          </a:pPr>
          <a:r>
            <a:rPr lang="hi-IN" sz="1900" b="0" kern="1200" dirty="0">
              <a:solidFill>
                <a:schemeClr val="tx1"/>
              </a:solidFill>
              <a:latin typeface="Calibri"/>
              <a:ea typeface="Calibri"/>
              <a:cs typeface="Calibri"/>
              <a:sym typeface="Calibri"/>
            </a:rPr>
            <a:t>सामाजिक मानदंडों, एक-दूसरे से सिखने की प्रभावित करने की क्षमता</a:t>
          </a:r>
          <a:endParaRPr lang="en-US" sz="1900" b="0" kern="1200" dirty="0">
            <a:solidFill>
              <a:schemeClr val="tx1"/>
            </a:solidFill>
            <a:latin typeface="Calibri" pitchFamily="34" charset="0"/>
            <a:cs typeface="Calibri" pitchFamily="34" charset="0"/>
          </a:endParaRPr>
        </a:p>
      </dsp:txBody>
      <dsp:txXfrm>
        <a:off x="1086034" y="2423375"/>
        <a:ext cx="8153852" cy="484504"/>
      </dsp:txXfrm>
    </dsp:sp>
    <dsp:sp modelId="{C7A30E38-60EA-4975-AEDD-46C39442CDA4}">
      <dsp:nvSpPr>
        <dsp:cNvPr id="0" name=""/>
        <dsp:cNvSpPr/>
      </dsp:nvSpPr>
      <dsp:spPr>
        <a:xfrm>
          <a:off x="783218" y="2362812"/>
          <a:ext cx="605630" cy="605630"/>
        </a:xfrm>
        <a:prstGeom prst="ellipse">
          <a:avLst/>
        </a:prstGeom>
        <a:solidFill>
          <a:schemeClr val="lt1">
            <a:hueOff val="0"/>
            <a:satOff val="0"/>
            <a:lumOff val="0"/>
            <a:alphaOff val="0"/>
          </a:schemeClr>
        </a:solidFill>
        <a:ln w="12700" cap="flat" cmpd="sng" algn="ctr">
          <a:solidFill>
            <a:schemeClr val="accent4">
              <a:hueOff val="5197846"/>
              <a:satOff val="-23984"/>
              <a:lumOff val="883"/>
              <a:alphaOff val="0"/>
            </a:schemeClr>
          </a:solidFill>
          <a:prstDash val="solid"/>
          <a:miter lim="800000"/>
        </a:ln>
        <a:effectLst/>
      </dsp:spPr>
      <dsp:style>
        <a:lnRef idx="2">
          <a:scrgbClr r="0" g="0" b="0"/>
        </a:lnRef>
        <a:fillRef idx="1">
          <a:scrgbClr r="0" g="0" b="0"/>
        </a:fillRef>
        <a:effectRef idx="0">
          <a:scrgbClr r="0" g="0" b="0"/>
        </a:effectRef>
        <a:fontRef idx="minor"/>
      </dsp:style>
    </dsp:sp>
    <dsp:sp modelId="{396348A1-8905-4C66-B8D0-49D070E00CFC}">
      <dsp:nvSpPr>
        <dsp:cNvPr id="0" name=""/>
        <dsp:cNvSpPr/>
      </dsp:nvSpPr>
      <dsp:spPr>
        <a:xfrm>
          <a:off x="1009264" y="3150559"/>
          <a:ext cx="8230622" cy="484504"/>
        </a:xfrm>
        <a:prstGeom prst="rect">
          <a:avLst/>
        </a:prstGeom>
        <a:solidFill>
          <a:schemeClr val="accent4">
            <a:hueOff val="6930461"/>
            <a:satOff val="-31979"/>
            <a:lumOff val="1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4575" tIns="48260" rIns="48260" bIns="48260" numCol="1" spcCol="1270" anchor="ctr" anchorCtr="0">
          <a:noAutofit/>
        </a:bodyPr>
        <a:lstStyle/>
        <a:p>
          <a:pPr marL="0" lvl="0" indent="0" algn="l" defTabSz="844550">
            <a:lnSpc>
              <a:spcPct val="90000"/>
            </a:lnSpc>
            <a:spcBef>
              <a:spcPct val="0"/>
            </a:spcBef>
            <a:spcAft>
              <a:spcPct val="35000"/>
            </a:spcAft>
            <a:buNone/>
          </a:pPr>
          <a:r>
            <a:rPr lang="hi-IN" sz="1900" b="0" kern="1200" dirty="0">
              <a:solidFill>
                <a:schemeClr val="tx1"/>
              </a:solidFill>
              <a:latin typeface="Calibri"/>
              <a:ea typeface="Calibri"/>
              <a:cs typeface="Calibri"/>
              <a:sym typeface="Calibri"/>
            </a:rPr>
            <a:t>संपर्क के कई बिंदु</a:t>
          </a:r>
          <a:endParaRPr lang="en-US" sz="1900" b="0" kern="1200" dirty="0">
            <a:solidFill>
              <a:schemeClr val="tx1"/>
            </a:solidFill>
            <a:latin typeface="Calibri" pitchFamily="34" charset="0"/>
            <a:cs typeface="Calibri" pitchFamily="34" charset="0"/>
          </a:endParaRPr>
        </a:p>
      </dsp:txBody>
      <dsp:txXfrm>
        <a:off x="1009264" y="3150559"/>
        <a:ext cx="8230622" cy="484504"/>
      </dsp:txXfrm>
    </dsp:sp>
    <dsp:sp modelId="{9C2D8F92-5C66-4B44-8332-0F3C8F5353B6}">
      <dsp:nvSpPr>
        <dsp:cNvPr id="0" name=""/>
        <dsp:cNvSpPr/>
      </dsp:nvSpPr>
      <dsp:spPr>
        <a:xfrm>
          <a:off x="706448" y="3089995"/>
          <a:ext cx="605630" cy="605630"/>
        </a:xfrm>
        <a:prstGeom prst="ellipse">
          <a:avLst/>
        </a:prstGeom>
        <a:solidFill>
          <a:schemeClr val="lt1">
            <a:hueOff val="0"/>
            <a:satOff val="0"/>
            <a:lumOff val="0"/>
            <a:alphaOff val="0"/>
          </a:schemeClr>
        </a:solidFill>
        <a:ln w="12700" cap="flat" cmpd="sng" algn="ctr">
          <a:solidFill>
            <a:schemeClr val="accent4">
              <a:hueOff val="6930461"/>
              <a:satOff val="-31979"/>
              <a:lumOff val="1177"/>
              <a:alphaOff val="0"/>
            </a:schemeClr>
          </a:solidFill>
          <a:prstDash val="solid"/>
          <a:miter lim="800000"/>
        </a:ln>
        <a:effectLst/>
      </dsp:spPr>
      <dsp:style>
        <a:lnRef idx="2">
          <a:scrgbClr r="0" g="0" b="0"/>
        </a:lnRef>
        <a:fillRef idx="1">
          <a:scrgbClr r="0" g="0" b="0"/>
        </a:fillRef>
        <a:effectRef idx="0">
          <a:scrgbClr r="0" g="0" b="0"/>
        </a:effectRef>
        <a:fontRef idx="minor"/>
      </dsp:style>
    </dsp:sp>
    <dsp:sp modelId="{324DA195-13CC-43E4-AC0B-6894E55EF21F}">
      <dsp:nvSpPr>
        <dsp:cNvPr id="0" name=""/>
        <dsp:cNvSpPr/>
      </dsp:nvSpPr>
      <dsp:spPr>
        <a:xfrm>
          <a:off x="768824" y="3877209"/>
          <a:ext cx="8471061" cy="484504"/>
        </a:xfrm>
        <a:prstGeom prst="rect">
          <a:avLst/>
        </a:prstGeom>
        <a:solidFill>
          <a:schemeClr val="accent4">
            <a:hueOff val="8663077"/>
            <a:satOff val="-39973"/>
            <a:lumOff val="1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4575" tIns="48260" rIns="48260" bIns="48260" numCol="1" spcCol="1270" anchor="ctr" anchorCtr="0">
          <a:noAutofit/>
        </a:bodyPr>
        <a:lstStyle/>
        <a:p>
          <a:pPr marL="0" lvl="0" indent="0" algn="l" defTabSz="844550">
            <a:lnSpc>
              <a:spcPct val="90000"/>
            </a:lnSpc>
            <a:spcBef>
              <a:spcPct val="0"/>
            </a:spcBef>
            <a:spcAft>
              <a:spcPct val="35000"/>
            </a:spcAft>
            <a:buNone/>
          </a:pPr>
          <a:r>
            <a:rPr lang="hi-IN" sz="1900" b="0" kern="1200" dirty="0">
              <a:solidFill>
                <a:schemeClr val="tx1"/>
              </a:solidFill>
              <a:latin typeface="Calibri"/>
              <a:ea typeface="Calibri"/>
              <a:cs typeface="Calibri"/>
              <a:sym typeface="Calibri"/>
            </a:rPr>
            <a:t>कृषि, डेयरी, मुर्गी पालन और छोटे जुगाली करने वालों पर काम करना</a:t>
          </a:r>
          <a:endParaRPr lang="en-US" sz="1900" b="0" kern="1200" dirty="0">
            <a:solidFill>
              <a:schemeClr val="tx1"/>
            </a:solidFill>
            <a:latin typeface="Calibri" pitchFamily="34" charset="0"/>
            <a:cs typeface="Calibri" pitchFamily="34" charset="0"/>
          </a:endParaRPr>
        </a:p>
      </dsp:txBody>
      <dsp:txXfrm>
        <a:off x="768824" y="3877209"/>
        <a:ext cx="8471061" cy="484504"/>
      </dsp:txXfrm>
    </dsp:sp>
    <dsp:sp modelId="{AB2D4405-CBB1-4F9E-BC24-793E200E1B4C}">
      <dsp:nvSpPr>
        <dsp:cNvPr id="0" name=""/>
        <dsp:cNvSpPr/>
      </dsp:nvSpPr>
      <dsp:spPr>
        <a:xfrm>
          <a:off x="466009" y="3816646"/>
          <a:ext cx="605630" cy="605630"/>
        </a:xfrm>
        <a:prstGeom prst="ellipse">
          <a:avLst/>
        </a:prstGeom>
        <a:solidFill>
          <a:schemeClr val="lt1">
            <a:hueOff val="0"/>
            <a:satOff val="0"/>
            <a:lumOff val="0"/>
            <a:alphaOff val="0"/>
          </a:schemeClr>
        </a:solidFill>
        <a:ln w="12700" cap="flat" cmpd="sng" algn="ctr">
          <a:solidFill>
            <a:schemeClr val="accent4">
              <a:hueOff val="8663077"/>
              <a:satOff val="-39973"/>
              <a:lumOff val="1471"/>
              <a:alphaOff val="0"/>
            </a:schemeClr>
          </a:solidFill>
          <a:prstDash val="solid"/>
          <a:miter lim="800000"/>
        </a:ln>
        <a:effectLst/>
      </dsp:spPr>
      <dsp:style>
        <a:lnRef idx="2">
          <a:scrgbClr r="0" g="0" b="0"/>
        </a:lnRef>
        <a:fillRef idx="1">
          <a:scrgbClr r="0" g="0" b="0"/>
        </a:fillRef>
        <a:effectRef idx="0">
          <a:scrgbClr r="0" g="0" b="0"/>
        </a:effectRef>
        <a:fontRef idx="minor"/>
      </dsp:style>
    </dsp:sp>
    <dsp:sp modelId="{529FC9CA-D83E-4F14-8006-BF621BA0F345}">
      <dsp:nvSpPr>
        <dsp:cNvPr id="0" name=""/>
        <dsp:cNvSpPr/>
      </dsp:nvSpPr>
      <dsp:spPr>
        <a:xfrm>
          <a:off x="330062" y="4604392"/>
          <a:ext cx="8909824" cy="484504"/>
        </a:xfrm>
        <a:prstGeom prst="rect">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4575" tIns="48260" rIns="48260" bIns="48260" numCol="1" spcCol="1270" anchor="ctr" anchorCtr="0">
          <a:noAutofit/>
        </a:bodyPr>
        <a:lstStyle/>
        <a:p>
          <a:pPr marL="0" lvl="0" indent="0" algn="l" defTabSz="844550">
            <a:lnSpc>
              <a:spcPct val="90000"/>
            </a:lnSpc>
            <a:spcBef>
              <a:spcPct val="0"/>
            </a:spcBef>
            <a:spcAft>
              <a:spcPct val="35000"/>
            </a:spcAft>
            <a:buNone/>
          </a:pPr>
          <a:r>
            <a:rPr lang="hi-IN" sz="1900" b="0" kern="1200" dirty="0">
              <a:solidFill>
                <a:schemeClr val="tx1"/>
              </a:solidFill>
            </a:rPr>
            <a:t>वित्तीय उत्पादों, सामाजिक विपणन और उद्यम पर काम करना </a:t>
          </a:r>
          <a:endParaRPr lang="en-US" sz="1900" b="0" kern="1200" dirty="0">
            <a:solidFill>
              <a:schemeClr val="tx1"/>
            </a:solidFill>
            <a:latin typeface="Calibri" pitchFamily="34" charset="0"/>
            <a:cs typeface="Calibri" pitchFamily="34" charset="0"/>
          </a:endParaRPr>
        </a:p>
      </dsp:txBody>
      <dsp:txXfrm>
        <a:off x="330062" y="4604392"/>
        <a:ext cx="8909824" cy="484504"/>
      </dsp:txXfrm>
    </dsp:sp>
    <dsp:sp modelId="{F9BB042C-18CA-4B21-814B-1CB7C8832EDC}">
      <dsp:nvSpPr>
        <dsp:cNvPr id="0" name=""/>
        <dsp:cNvSpPr/>
      </dsp:nvSpPr>
      <dsp:spPr>
        <a:xfrm>
          <a:off x="27246" y="4543829"/>
          <a:ext cx="605630" cy="605630"/>
        </a:xfrm>
        <a:prstGeom prst="ellipse">
          <a:avLst/>
        </a:prstGeom>
        <a:solidFill>
          <a:schemeClr val="lt1">
            <a:hueOff val="0"/>
            <a:satOff val="0"/>
            <a:lumOff val="0"/>
            <a:alphaOff val="0"/>
          </a:schemeClr>
        </a:solidFill>
        <a:ln w="12700" cap="flat" cmpd="sng" algn="ctr">
          <a:solidFill>
            <a:schemeClr val="accent4">
              <a:hueOff val="10395692"/>
              <a:satOff val="-47968"/>
              <a:lumOff val="1765"/>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EA0F52-44F1-4F4E-86CD-4AE7B72F03EE}">
      <dsp:nvSpPr>
        <dsp:cNvPr id="0" name=""/>
        <dsp:cNvSpPr/>
      </dsp:nvSpPr>
      <dsp:spPr>
        <a:xfrm rot="5400000">
          <a:off x="345809" y="2770353"/>
          <a:ext cx="1029875" cy="1713690"/>
        </a:xfrm>
        <a:prstGeom prst="corner">
          <a:avLst>
            <a:gd name="adj1" fmla="val 16120"/>
            <a:gd name="adj2" fmla="val 16110"/>
          </a:avLst>
        </a:prstGeom>
        <a:solidFill>
          <a:schemeClr val="accent6"/>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3C6A184-21BA-4752-B8F4-7A0589861970}">
      <dsp:nvSpPr>
        <dsp:cNvPr id="0" name=""/>
        <dsp:cNvSpPr/>
      </dsp:nvSpPr>
      <dsp:spPr>
        <a:xfrm>
          <a:off x="158658" y="2478851"/>
          <a:ext cx="1525407" cy="16831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endParaRPr lang="en-IN" sz="1400" b="1" kern="1200" dirty="0"/>
        </a:p>
        <a:p>
          <a:pPr marL="0" lvl="0" indent="0" algn="l" defTabSz="622300">
            <a:lnSpc>
              <a:spcPct val="90000"/>
            </a:lnSpc>
            <a:spcBef>
              <a:spcPct val="0"/>
            </a:spcBef>
            <a:spcAft>
              <a:spcPct val="35000"/>
            </a:spcAft>
            <a:buNone/>
          </a:pPr>
          <a:r>
            <a:rPr lang="hi-IN" sz="1400" b="1" kern="1200" dirty="0"/>
            <a:t>एसएचजी स्तर</a:t>
          </a:r>
          <a:endParaRPr lang="en-US" sz="1400" b="1" kern="1200" dirty="0"/>
        </a:p>
        <a:p>
          <a:pPr marL="114300" lvl="1" indent="-114300" algn="l" defTabSz="622300">
            <a:lnSpc>
              <a:spcPct val="90000"/>
            </a:lnSpc>
            <a:spcBef>
              <a:spcPct val="0"/>
            </a:spcBef>
            <a:spcAft>
              <a:spcPct val="15000"/>
            </a:spcAft>
            <a:buChar char="•"/>
          </a:pPr>
          <a:endParaRPr lang="en-US" altLang="en-US" sz="1400" kern="1200" dirty="0">
            <a:latin typeface="Calibri" panose="020F0502020204030204" pitchFamily="34" charset="0"/>
            <a:ea typeface="Times New Roman" panose="02020603050405020304" pitchFamily="18" charset="0"/>
            <a:cs typeface="Calibri" panose="020F0502020204030204" pitchFamily="34" charset="0"/>
          </a:endParaRPr>
        </a:p>
        <a:p>
          <a:pPr marL="114300" lvl="1" indent="-114300" algn="l" defTabSz="622300">
            <a:lnSpc>
              <a:spcPct val="90000"/>
            </a:lnSpc>
            <a:spcBef>
              <a:spcPct val="0"/>
            </a:spcBef>
            <a:spcAft>
              <a:spcPct val="15000"/>
            </a:spcAft>
            <a:buChar char="•"/>
          </a:pPr>
          <a:r>
            <a:rPr lang="en-IN" sz="1400" kern="1200" dirty="0"/>
            <a:t>FNHW </a:t>
          </a:r>
          <a:r>
            <a:rPr lang="hi-IN" sz="1400" kern="1200" dirty="0"/>
            <a:t>नोडल (सामुदायिक मोबिलाइज़र / सक्रिय महिला आदि)</a:t>
          </a:r>
          <a:endParaRPr lang="en-US" altLang="en-US" sz="1400" kern="1200" dirty="0">
            <a:latin typeface="Calibri" panose="020F0502020204030204" pitchFamily="34" charset="0"/>
            <a:ea typeface="Times New Roman" panose="02020603050405020304" pitchFamily="18" charset="0"/>
            <a:cs typeface="Calibri" panose="020F0502020204030204" pitchFamily="34" charset="0"/>
          </a:endParaRPr>
        </a:p>
      </dsp:txBody>
      <dsp:txXfrm>
        <a:off x="158658" y="2478851"/>
        <a:ext cx="1525407" cy="1683130"/>
      </dsp:txXfrm>
    </dsp:sp>
    <dsp:sp modelId="{89B69744-1D64-484E-94CD-8F1161C59D3F}">
      <dsp:nvSpPr>
        <dsp:cNvPr id="0" name=""/>
        <dsp:cNvSpPr/>
      </dsp:nvSpPr>
      <dsp:spPr>
        <a:xfrm>
          <a:off x="1429115" y="2657248"/>
          <a:ext cx="291911" cy="291911"/>
        </a:xfrm>
        <a:prstGeom prst="triangle">
          <a:avLst>
            <a:gd name="adj" fmla="val 100000"/>
          </a:avLst>
        </a:prstGeom>
        <a:solidFill>
          <a:schemeClr val="accent6"/>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8E622C2-6A2B-415C-8DE4-971C701A108A}">
      <dsp:nvSpPr>
        <dsp:cNvPr id="0" name=""/>
        <dsp:cNvSpPr/>
      </dsp:nvSpPr>
      <dsp:spPr>
        <a:xfrm rot="5400000">
          <a:off x="2239797" y="2244467"/>
          <a:ext cx="1029875" cy="1713690"/>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C335EBE-C286-49E1-A0B6-A9F2B666F2D9}">
      <dsp:nvSpPr>
        <dsp:cNvPr id="0" name=""/>
        <dsp:cNvSpPr/>
      </dsp:nvSpPr>
      <dsp:spPr>
        <a:xfrm>
          <a:off x="2015638" y="1917062"/>
          <a:ext cx="1547128" cy="14967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endParaRPr lang="en-IN" sz="1400" b="1" kern="1200" dirty="0"/>
        </a:p>
        <a:p>
          <a:pPr marL="0" lvl="0" indent="0" algn="l" defTabSz="622300">
            <a:lnSpc>
              <a:spcPct val="90000"/>
            </a:lnSpc>
            <a:spcBef>
              <a:spcPct val="0"/>
            </a:spcBef>
            <a:spcAft>
              <a:spcPct val="35000"/>
            </a:spcAft>
            <a:buNone/>
          </a:pPr>
          <a:r>
            <a:rPr lang="hi-IN" sz="1400" b="1" kern="1200" dirty="0"/>
            <a:t>वीओ स्तर</a:t>
          </a:r>
          <a:endParaRPr lang="en-US" sz="1800" kern="1200" dirty="0"/>
        </a:p>
        <a:p>
          <a:pPr marL="171450" lvl="1" indent="-171450" algn="l" defTabSz="711200">
            <a:lnSpc>
              <a:spcPct val="90000"/>
            </a:lnSpc>
            <a:spcBef>
              <a:spcPct val="0"/>
            </a:spcBef>
            <a:spcAft>
              <a:spcPct val="15000"/>
            </a:spcAft>
            <a:buChar char="•"/>
          </a:pPr>
          <a:endParaRPr lang="en-US" altLang="en-US" sz="1600" kern="1200" dirty="0">
            <a:latin typeface="Calibri" panose="020F0502020204030204" pitchFamily="34" charset="0"/>
            <a:ea typeface="Times New Roman" panose="02020603050405020304" pitchFamily="18" charset="0"/>
            <a:cs typeface="Calibri" panose="020F0502020204030204" pitchFamily="34" charset="0"/>
          </a:endParaRPr>
        </a:p>
        <a:p>
          <a:pPr marL="114300" lvl="1" indent="-114300" algn="l" defTabSz="622300">
            <a:lnSpc>
              <a:spcPct val="90000"/>
            </a:lnSpc>
            <a:spcBef>
              <a:spcPct val="0"/>
            </a:spcBef>
            <a:spcAft>
              <a:spcPct val="15000"/>
            </a:spcAft>
            <a:buChar char="•"/>
          </a:pPr>
          <a:r>
            <a:rPr lang="hi-IN" sz="1400" kern="1200" dirty="0"/>
            <a:t>सामाजिक कार्य समिति (3 सदस्यों का )</a:t>
          </a:r>
          <a:endParaRPr lang="en-US" altLang="en-US" sz="1400" kern="1200" dirty="0">
            <a:latin typeface="Calibri" panose="020F0502020204030204" pitchFamily="34" charset="0"/>
            <a:ea typeface="Times New Roman" panose="02020603050405020304" pitchFamily="18" charset="0"/>
            <a:cs typeface="Calibri" panose="020F0502020204030204" pitchFamily="34" charset="0"/>
          </a:endParaRPr>
        </a:p>
        <a:p>
          <a:pPr marL="114300" lvl="1" indent="-114300" algn="l" defTabSz="622300">
            <a:lnSpc>
              <a:spcPct val="90000"/>
            </a:lnSpc>
            <a:spcBef>
              <a:spcPct val="0"/>
            </a:spcBef>
            <a:spcAft>
              <a:spcPct val="15000"/>
            </a:spcAft>
            <a:buChar char="•"/>
          </a:pPr>
          <a:r>
            <a:rPr lang="hi-IN" sz="1400" kern="1200" dirty="0"/>
            <a:t>सामुदायिक संसाधन व्यक्ति (सीआरपी)</a:t>
          </a:r>
          <a:endParaRPr lang="en-US" altLang="en-US" sz="1400" kern="1200" dirty="0"/>
        </a:p>
      </dsp:txBody>
      <dsp:txXfrm>
        <a:off x="2015638" y="1917062"/>
        <a:ext cx="1547128" cy="1496700"/>
      </dsp:txXfrm>
    </dsp:sp>
    <dsp:sp modelId="{520DDED5-020C-473F-8DAA-3F0E042D4BBE}">
      <dsp:nvSpPr>
        <dsp:cNvPr id="0" name=""/>
        <dsp:cNvSpPr/>
      </dsp:nvSpPr>
      <dsp:spPr>
        <a:xfrm>
          <a:off x="3323103" y="2118303"/>
          <a:ext cx="291911" cy="291911"/>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032A6AC-733C-4DD5-8B35-64B12C68659B}">
      <dsp:nvSpPr>
        <dsp:cNvPr id="0" name=""/>
        <dsp:cNvSpPr/>
      </dsp:nvSpPr>
      <dsp:spPr>
        <a:xfrm rot="5400000">
          <a:off x="4152392" y="1716765"/>
          <a:ext cx="1029875" cy="1713690"/>
        </a:xfrm>
        <a:prstGeom prst="corner">
          <a:avLst>
            <a:gd name="adj1" fmla="val 16120"/>
            <a:gd name="adj2" fmla="val 16110"/>
          </a:avLst>
        </a:prstGeom>
        <a:solidFill>
          <a:schemeClr val="accent6"/>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34DF6BD-DE81-434B-A462-BC2A54D204EF}">
      <dsp:nvSpPr>
        <dsp:cNvPr id="0" name=""/>
        <dsp:cNvSpPr/>
      </dsp:nvSpPr>
      <dsp:spPr>
        <a:xfrm>
          <a:off x="3815704" y="1692879"/>
          <a:ext cx="1924334" cy="14742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IN" sz="1200" b="1" kern="1200" dirty="0"/>
            <a:t> </a:t>
          </a:r>
          <a:r>
            <a:rPr lang="hi-IN" sz="1200" b="1" kern="1200" dirty="0"/>
            <a:t>सीएलएफ स्तर</a:t>
          </a:r>
          <a:endParaRPr lang="en-US" sz="1400" b="1" kern="1200" dirty="0"/>
        </a:p>
        <a:p>
          <a:pPr marL="171450" lvl="1" indent="-171450" algn="l" defTabSz="711200">
            <a:lnSpc>
              <a:spcPct val="90000"/>
            </a:lnSpc>
            <a:spcBef>
              <a:spcPct val="0"/>
            </a:spcBef>
            <a:spcAft>
              <a:spcPct val="15000"/>
            </a:spcAft>
            <a:buChar char="•"/>
          </a:pPr>
          <a:endParaRPr lang="en-US" altLang="en-US" sz="1600" kern="1200" dirty="0">
            <a:latin typeface="Calibri" panose="020F0502020204030204" pitchFamily="34" charset="0"/>
            <a:ea typeface="Times New Roman" panose="02020603050405020304" pitchFamily="18" charset="0"/>
            <a:cs typeface="Calibri" panose="020F0502020204030204" pitchFamily="34" charset="0"/>
          </a:endParaRPr>
        </a:p>
        <a:p>
          <a:pPr marL="114300" lvl="1" indent="-114300" algn="l" defTabSz="622300">
            <a:lnSpc>
              <a:spcPct val="90000"/>
            </a:lnSpc>
            <a:spcBef>
              <a:spcPct val="0"/>
            </a:spcBef>
            <a:spcAft>
              <a:spcPct val="15000"/>
            </a:spcAft>
            <a:buChar char="•"/>
          </a:pPr>
          <a:r>
            <a:rPr lang="hi-IN" sz="1400" kern="1200" dirty="0"/>
            <a:t>सामाजिक कार्य समिति (5 सदस्यों का )</a:t>
          </a:r>
          <a:endParaRPr lang="en-US" altLang="en-US" sz="1400" kern="1200" dirty="0">
            <a:latin typeface="Calibri" panose="020F0502020204030204" pitchFamily="34" charset="0"/>
            <a:ea typeface="Times New Roman" panose="02020603050405020304" pitchFamily="18" charset="0"/>
            <a:cs typeface="Calibri" panose="020F0502020204030204" pitchFamily="34" charset="0"/>
          </a:endParaRPr>
        </a:p>
        <a:p>
          <a:pPr marL="114300" lvl="1" indent="-114300" algn="l" defTabSz="622300">
            <a:lnSpc>
              <a:spcPct val="90000"/>
            </a:lnSpc>
            <a:spcBef>
              <a:spcPct val="0"/>
            </a:spcBef>
            <a:spcAft>
              <a:spcPct val="15000"/>
            </a:spcAft>
            <a:buChar char="•"/>
          </a:pPr>
          <a:r>
            <a:rPr lang="hi-IN" sz="1400" kern="1200" dirty="0"/>
            <a:t>पदाधिकारी/कार्यकारी समिति</a:t>
          </a:r>
          <a:endParaRPr lang="en-US" altLang="en-US" sz="1400" kern="1200" dirty="0"/>
        </a:p>
      </dsp:txBody>
      <dsp:txXfrm>
        <a:off x="3815704" y="1692879"/>
        <a:ext cx="1924334" cy="1474215"/>
      </dsp:txXfrm>
    </dsp:sp>
    <dsp:sp modelId="{C5EF0A25-3463-46C6-BD66-1CC088201F3B}">
      <dsp:nvSpPr>
        <dsp:cNvPr id="0" name=""/>
        <dsp:cNvSpPr/>
      </dsp:nvSpPr>
      <dsp:spPr>
        <a:xfrm>
          <a:off x="5235698" y="1590601"/>
          <a:ext cx="291911" cy="291911"/>
        </a:xfrm>
        <a:prstGeom prst="triangle">
          <a:avLst>
            <a:gd name="adj" fmla="val 100000"/>
          </a:avLst>
        </a:prstGeom>
        <a:solidFill>
          <a:schemeClr val="accent6"/>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5E831B1-0599-4AA2-87B7-0F0919FB947C}">
      <dsp:nvSpPr>
        <dsp:cNvPr id="0" name=""/>
        <dsp:cNvSpPr/>
      </dsp:nvSpPr>
      <dsp:spPr>
        <a:xfrm rot="5400000">
          <a:off x="6027773" y="1248095"/>
          <a:ext cx="1029875" cy="1713690"/>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1545CD1-9DCA-4185-A638-BD910043BDE7}">
      <dsp:nvSpPr>
        <dsp:cNvPr id="0" name=""/>
        <dsp:cNvSpPr/>
      </dsp:nvSpPr>
      <dsp:spPr>
        <a:xfrm>
          <a:off x="5820587" y="702038"/>
          <a:ext cx="1547128" cy="13561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endParaRPr lang="en-US" sz="1400" b="1" kern="1200" dirty="0"/>
        </a:p>
        <a:p>
          <a:pPr marL="0" lvl="0" indent="0" algn="l" defTabSz="622300">
            <a:lnSpc>
              <a:spcPct val="90000"/>
            </a:lnSpc>
            <a:spcBef>
              <a:spcPct val="0"/>
            </a:spcBef>
            <a:spcAft>
              <a:spcPct val="35000"/>
            </a:spcAft>
            <a:buNone/>
          </a:pPr>
          <a:r>
            <a:rPr lang="hi-IN" sz="1600" b="1" kern="1200" dirty="0"/>
            <a:t>ब्लॉक मिशन प्रबंधन इकाई</a:t>
          </a:r>
          <a:endParaRPr kumimoji="0" lang="en-US" altLang="en-US" sz="1600" b="0" i="0" u="none" strike="noStrike" kern="1200" cap="none" normalizeH="0" baseline="0" dirty="0">
            <a:ln>
              <a:noFill/>
            </a:ln>
            <a:solidFill>
              <a:schemeClr val="tx1"/>
            </a:solidFill>
            <a:effectLst/>
            <a:latin typeface="Arial" panose="020B0604020202020204" pitchFamily="34" charset="0"/>
          </a:endParaRPr>
        </a:p>
        <a:p>
          <a:pPr marL="171450" lvl="1" indent="-171450" algn="l" defTabSz="711200">
            <a:lnSpc>
              <a:spcPct val="90000"/>
            </a:lnSpc>
            <a:spcBef>
              <a:spcPct val="0"/>
            </a:spcBef>
            <a:spcAft>
              <a:spcPct val="15000"/>
            </a:spcAft>
            <a:buChar char="•"/>
          </a:pPr>
          <a:r>
            <a:rPr lang="hi-IN" sz="1600" kern="1200" dirty="0"/>
            <a:t>ब्लॉक प्रोग्राम मैनेजर, रिसोर्स पूल</a:t>
          </a:r>
          <a:endParaRPr lang="en-US" altLang="en-US" sz="1600" kern="1200" dirty="0">
            <a:latin typeface="Calibri" panose="020F0502020204030204" pitchFamily="34" charset="0"/>
            <a:ea typeface="Times New Roman" panose="02020603050405020304" pitchFamily="18" charset="0"/>
            <a:cs typeface="Calibri" panose="020F0502020204030204" pitchFamily="34" charset="0"/>
          </a:endParaRPr>
        </a:p>
      </dsp:txBody>
      <dsp:txXfrm>
        <a:off x="5820587" y="702038"/>
        <a:ext cx="1547128" cy="1356149"/>
      </dsp:txXfrm>
    </dsp:sp>
    <dsp:sp modelId="{490D8EDC-F68B-4E93-B71E-3332C917D6CD}">
      <dsp:nvSpPr>
        <dsp:cNvPr id="0" name=""/>
        <dsp:cNvSpPr/>
      </dsp:nvSpPr>
      <dsp:spPr>
        <a:xfrm>
          <a:off x="7111079" y="1121932"/>
          <a:ext cx="291911" cy="291911"/>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AFA1638-9A5A-4462-833E-BA8EFBC6E91D}">
      <dsp:nvSpPr>
        <dsp:cNvPr id="0" name=""/>
        <dsp:cNvSpPr/>
      </dsp:nvSpPr>
      <dsp:spPr>
        <a:xfrm rot="5400000">
          <a:off x="7921761" y="779426"/>
          <a:ext cx="1029875" cy="1713690"/>
        </a:xfrm>
        <a:prstGeom prst="corner">
          <a:avLst>
            <a:gd name="adj1" fmla="val 16120"/>
            <a:gd name="adj2" fmla="val 16110"/>
          </a:avLst>
        </a:prstGeom>
        <a:solidFill>
          <a:schemeClr val="accent6"/>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C7CA850-26A3-4219-AD24-1050EE2D2408}">
      <dsp:nvSpPr>
        <dsp:cNvPr id="0" name=""/>
        <dsp:cNvSpPr/>
      </dsp:nvSpPr>
      <dsp:spPr>
        <a:xfrm>
          <a:off x="7710630" y="3095"/>
          <a:ext cx="1547128" cy="13561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endParaRPr lang="en-US" sz="1800" b="1" kern="1200" dirty="0"/>
        </a:p>
        <a:p>
          <a:pPr marL="0" lvl="0" indent="0" algn="l" defTabSz="800100">
            <a:lnSpc>
              <a:spcPct val="90000"/>
            </a:lnSpc>
            <a:spcBef>
              <a:spcPct val="0"/>
            </a:spcBef>
            <a:spcAft>
              <a:spcPct val="35000"/>
            </a:spcAft>
            <a:buNone/>
          </a:pPr>
          <a:r>
            <a:rPr lang="hi-IN" sz="1600" b="1" kern="1200" dirty="0"/>
            <a:t>जिला मिशन प्रबंधन इकाई</a:t>
          </a:r>
          <a:endParaRPr lang="en-US" sz="1600" kern="1200" dirty="0"/>
        </a:p>
        <a:p>
          <a:pPr marL="171450" lvl="1" indent="-171450" algn="l" defTabSz="711200">
            <a:lnSpc>
              <a:spcPct val="90000"/>
            </a:lnSpc>
            <a:spcBef>
              <a:spcPct val="0"/>
            </a:spcBef>
            <a:spcAft>
              <a:spcPct val="15000"/>
            </a:spcAft>
            <a:buChar char="•"/>
          </a:pPr>
          <a:endParaRPr lang="en-US" altLang="en-US" sz="1600" kern="1200" dirty="0">
            <a:latin typeface="Calibri" panose="020F0502020204030204" pitchFamily="34" charset="0"/>
            <a:ea typeface="Times New Roman" panose="02020603050405020304" pitchFamily="18" charset="0"/>
            <a:cs typeface="Calibri" panose="020F0502020204030204" pitchFamily="34" charset="0"/>
          </a:endParaRPr>
        </a:p>
        <a:p>
          <a:pPr marL="114300" lvl="1" indent="-114300" algn="l" defTabSz="622300">
            <a:lnSpc>
              <a:spcPct val="90000"/>
            </a:lnSpc>
            <a:spcBef>
              <a:spcPct val="0"/>
            </a:spcBef>
            <a:spcAft>
              <a:spcPct val="15000"/>
            </a:spcAft>
            <a:buChar char="•"/>
          </a:pPr>
          <a:r>
            <a:rPr lang="hi-IN" sz="1400" kern="1200" dirty="0"/>
            <a:t>जिला कार्यक्रम प्रबंधक आईबी-सीबी, जिला संसाधन पूल</a:t>
          </a:r>
          <a:endParaRPr lang="en-US" altLang="en-US" sz="1600" kern="1200" dirty="0">
            <a:latin typeface="Calibri" panose="020F0502020204030204" pitchFamily="34" charset="0"/>
            <a:ea typeface="Times New Roman" panose="02020603050405020304" pitchFamily="18" charset="0"/>
            <a:cs typeface="Calibri" panose="020F0502020204030204" pitchFamily="34" charset="0"/>
          </a:endParaRPr>
        </a:p>
      </dsp:txBody>
      <dsp:txXfrm>
        <a:off x="7710630" y="3095"/>
        <a:ext cx="1547128" cy="1356149"/>
      </dsp:txXfrm>
    </dsp:sp>
    <dsp:sp modelId="{9F809616-4745-4D77-B0DD-0548AAFF1CDF}">
      <dsp:nvSpPr>
        <dsp:cNvPr id="0" name=""/>
        <dsp:cNvSpPr/>
      </dsp:nvSpPr>
      <dsp:spPr>
        <a:xfrm>
          <a:off x="9005067" y="653262"/>
          <a:ext cx="291911" cy="291911"/>
        </a:xfrm>
        <a:prstGeom prst="triangle">
          <a:avLst>
            <a:gd name="adj" fmla="val 100000"/>
          </a:avLst>
        </a:prstGeom>
        <a:solidFill>
          <a:schemeClr val="accent6"/>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9E44CB3-56F9-48CA-AABC-7EE14C8A91F2}">
      <dsp:nvSpPr>
        <dsp:cNvPr id="0" name=""/>
        <dsp:cNvSpPr/>
      </dsp:nvSpPr>
      <dsp:spPr>
        <a:xfrm rot="5400000">
          <a:off x="9815749" y="310757"/>
          <a:ext cx="1029875" cy="1713690"/>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AB3FBE1-AA29-4233-A3E6-B0B04093B4B6}">
      <dsp:nvSpPr>
        <dsp:cNvPr id="0" name=""/>
        <dsp:cNvSpPr/>
      </dsp:nvSpPr>
      <dsp:spPr>
        <a:xfrm>
          <a:off x="9636891" y="0"/>
          <a:ext cx="1547128" cy="13561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rtl="0">
            <a:lnSpc>
              <a:spcPct val="90000"/>
            </a:lnSpc>
            <a:spcBef>
              <a:spcPct val="0"/>
            </a:spcBef>
            <a:spcAft>
              <a:spcPct val="35000"/>
            </a:spcAft>
            <a:buNone/>
          </a:pPr>
          <a:r>
            <a:rPr lang="hi-IN" sz="1600" b="1" kern="1200" dirty="0"/>
            <a:t>राज्य मिशन प्रबंधन इकाई</a:t>
          </a:r>
          <a:endParaRPr lang="en-US" sz="1600" kern="1200" dirty="0"/>
        </a:p>
        <a:p>
          <a:pPr marL="114300" lvl="1" indent="-114300" algn="l" defTabSz="622300">
            <a:lnSpc>
              <a:spcPct val="90000"/>
            </a:lnSpc>
            <a:spcBef>
              <a:spcPct val="0"/>
            </a:spcBef>
            <a:spcAft>
              <a:spcPct val="15000"/>
            </a:spcAft>
            <a:buChar char="•"/>
          </a:pPr>
          <a:r>
            <a:rPr lang="hi-IN" sz="1400" kern="1200" dirty="0"/>
            <a:t>राज्य कार्यक्रम प्रबंधक एसआई और एसडी</a:t>
          </a:r>
          <a:endParaRPr lang="en-US" altLang="en-US" sz="1400" kern="1200" dirty="0">
            <a:latin typeface="Calibri" panose="020F0502020204030204" pitchFamily="34" charset="0"/>
            <a:ea typeface="Times New Roman" panose="02020603050405020304" pitchFamily="18" charset="0"/>
            <a:cs typeface="Calibri" panose="020F0502020204030204" pitchFamily="34" charset="0"/>
          </a:endParaRPr>
        </a:p>
        <a:p>
          <a:pPr marL="114300" lvl="1" indent="-114300" algn="l" defTabSz="622300">
            <a:lnSpc>
              <a:spcPct val="90000"/>
            </a:lnSpc>
            <a:spcBef>
              <a:spcPct val="0"/>
            </a:spcBef>
            <a:spcAft>
              <a:spcPct val="15000"/>
            </a:spcAft>
            <a:buChar char="•"/>
          </a:pPr>
          <a:r>
            <a:rPr lang="hi-IN" sz="1400" kern="1200" dirty="0"/>
            <a:t>प्रोग्राम मैनेजर, स्टेट रिसोर्स पर्सन/मास्टर ट्रेनर्स</a:t>
          </a:r>
          <a:endParaRPr lang="en-US" altLang="en-US" sz="1400" kern="1200" dirty="0"/>
        </a:p>
      </dsp:txBody>
      <dsp:txXfrm>
        <a:off x="9636891" y="0"/>
        <a:ext cx="1547128" cy="1356149"/>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1AC6B3-4500-4F28-9327-F34DE436432A}" type="datetimeFigureOut">
              <a:rPr lang="en-IN" smtClean="0"/>
              <a:t>06-07-2022</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EBBCB9-6AA6-425C-9BB0-645F86305A83}" type="slidenum">
              <a:rPr lang="en-IN" smtClean="0"/>
              <a:t>‹#›</a:t>
            </a:fld>
            <a:endParaRPr lang="en-IN"/>
          </a:p>
        </p:txBody>
      </p:sp>
    </p:spTree>
    <p:extLst>
      <p:ext uri="{BB962C8B-B14F-4D97-AF65-F5344CB8AC3E}">
        <p14:creationId xmlns:p14="http://schemas.microsoft.com/office/powerpoint/2010/main" val="40919603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5997CA9D-FB8F-4B8C-A6A0-5225709D19B5}" type="slidenum">
              <a:rPr lang="en-IN" smtClean="0"/>
              <a:t>3</a:t>
            </a:fld>
            <a:endParaRPr lang="en-IN"/>
          </a:p>
        </p:txBody>
      </p:sp>
    </p:spTree>
    <p:extLst>
      <p:ext uri="{BB962C8B-B14F-4D97-AF65-F5344CB8AC3E}">
        <p14:creationId xmlns:p14="http://schemas.microsoft.com/office/powerpoint/2010/main" val="34088373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2EEBBCB9-6AA6-425C-9BB0-645F86305A83}" type="slidenum">
              <a:rPr lang="en-IN" smtClean="0"/>
              <a:t>5</a:t>
            </a:fld>
            <a:endParaRPr lang="en-IN"/>
          </a:p>
        </p:txBody>
      </p:sp>
    </p:spTree>
    <p:extLst>
      <p:ext uri="{BB962C8B-B14F-4D97-AF65-F5344CB8AC3E}">
        <p14:creationId xmlns:p14="http://schemas.microsoft.com/office/powerpoint/2010/main" val="433582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CA530D-631F-4981-98F0-E6C07C67E1A3}" type="slidenum">
              <a:rPr lang="en-US" smtClean="0"/>
              <a:pPr/>
              <a:t>10</a:t>
            </a:fld>
            <a:endParaRPr lang="en-US" dirty="0"/>
          </a:p>
        </p:txBody>
      </p:sp>
    </p:spTree>
    <p:extLst>
      <p:ext uri="{BB962C8B-B14F-4D97-AF65-F5344CB8AC3E}">
        <p14:creationId xmlns:p14="http://schemas.microsoft.com/office/powerpoint/2010/main" val="4358552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CA530D-631F-4981-98F0-E6C07C67E1A3}" type="slidenum">
              <a:rPr lang="en-US" smtClean="0"/>
              <a:pPr/>
              <a:t>13</a:t>
            </a:fld>
            <a:endParaRPr lang="en-US" dirty="0"/>
          </a:p>
        </p:txBody>
      </p:sp>
    </p:spTree>
    <p:extLst>
      <p:ext uri="{BB962C8B-B14F-4D97-AF65-F5344CB8AC3E}">
        <p14:creationId xmlns:p14="http://schemas.microsoft.com/office/powerpoint/2010/main" val="21617977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SG" dirty="0"/>
          </a:p>
        </p:txBody>
      </p:sp>
      <p:sp>
        <p:nvSpPr>
          <p:cNvPr id="4" name="Slide Number Placeholder 3"/>
          <p:cNvSpPr>
            <a:spLocks noGrp="1"/>
          </p:cNvSpPr>
          <p:nvPr>
            <p:ph type="sldNum" sz="quarter" idx="10"/>
          </p:nvPr>
        </p:nvSpPr>
        <p:spPr/>
        <p:txBody>
          <a:bodyPr/>
          <a:lstStyle/>
          <a:p>
            <a:fld id="{AC852556-615C-43D2-B095-9D41534BFCE0}" type="slidenum">
              <a:rPr lang="en-IN" smtClean="0"/>
              <a:pPr/>
              <a:t>33</a:t>
            </a:fld>
            <a:endParaRPr lang="en-IN"/>
          </a:p>
        </p:txBody>
      </p:sp>
    </p:spTree>
    <p:extLst>
      <p:ext uri="{BB962C8B-B14F-4D97-AF65-F5344CB8AC3E}">
        <p14:creationId xmlns:p14="http://schemas.microsoft.com/office/powerpoint/2010/main" val="5192661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389CC9BE-DD0B-457D-A547-97B1F5FCDD31}" type="datetimeFigureOut">
              <a:rPr lang="en-IN" smtClean="0"/>
              <a:t>06-07-2022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CA02050-B671-458A-8958-C06ABDC7AB77}" type="slidenum">
              <a:rPr lang="en-IN" smtClean="0"/>
              <a:t>‹#›</a:t>
            </a:fld>
            <a:endParaRPr lang="en-IN"/>
          </a:p>
        </p:txBody>
      </p:sp>
    </p:spTree>
    <p:extLst>
      <p:ext uri="{BB962C8B-B14F-4D97-AF65-F5344CB8AC3E}">
        <p14:creationId xmlns:p14="http://schemas.microsoft.com/office/powerpoint/2010/main" val="731302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389CC9BE-DD0B-457D-A547-97B1F5FCDD31}" type="datetimeFigureOut">
              <a:rPr lang="en-IN" smtClean="0"/>
              <a:t>06-07-2022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CA02050-B671-458A-8958-C06ABDC7AB77}" type="slidenum">
              <a:rPr lang="en-IN" smtClean="0"/>
              <a:t>‹#›</a:t>
            </a:fld>
            <a:endParaRPr lang="en-IN"/>
          </a:p>
        </p:txBody>
      </p:sp>
    </p:spTree>
    <p:extLst>
      <p:ext uri="{BB962C8B-B14F-4D97-AF65-F5344CB8AC3E}">
        <p14:creationId xmlns:p14="http://schemas.microsoft.com/office/powerpoint/2010/main" val="16695763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389CC9BE-DD0B-457D-A547-97B1F5FCDD31}" type="datetimeFigureOut">
              <a:rPr lang="en-IN" smtClean="0"/>
              <a:t>06-07-2022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CA02050-B671-458A-8958-C06ABDC7AB77}" type="slidenum">
              <a:rPr lang="en-IN" smtClean="0"/>
              <a:t>‹#›</a:t>
            </a:fld>
            <a:endParaRPr lang="en-IN"/>
          </a:p>
        </p:txBody>
      </p:sp>
    </p:spTree>
    <p:extLst>
      <p:ext uri="{BB962C8B-B14F-4D97-AF65-F5344CB8AC3E}">
        <p14:creationId xmlns:p14="http://schemas.microsoft.com/office/powerpoint/2010/main" val="1075842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Body_no images">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3668723"/>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Full Content - Subtitle">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442913" y="430514"/>
            <a:ext cx="11306175" cy="502920"/>
          </a:xfrm>
        </p:spPr>
        <p:txBody>
          <a:bodyPr/>
          <a:lstStyle>
            <a:lvl1pPr>
              <a:defRPr/>
            </a:lvl1pPr>
          </a:lstStyle>
          <a:p>
            <a:r>
              <a:rPr lang="en-US" dirty="0"/>
              <a:t>[Slide title]</a:t>
            </a:r>
          </a:p>
        </p:txBody>
      </p:sp>
      <p:sp>
        <p:nvSpPr>
          <p:cNvPr id="6" name="Subtitle 2">
            <a:extLst>
              <a:ext uri="{FF2B5EF4-FFF2-40B4-BE49-F238E27FC236}">
                <a16:creationId xmlns:a16="http://schemas.microsoft.com/office/drawing/2014/main" id="{06D22B17-E9E9-3842-A116-5C0D59C56C8F}"/>
              </a:ext>
            </a:extLst>
          </p:cNvPr>
          <p:cNvSpPr>
            <a:spLocks noGrp="1"/>
          </p:cNvSpPr>
          <p:nvPr>
            <p:ph type="subTitle" idx="16" hasCustomPrompt="1"/>
          </p:nvPr>
        </p:nvSpPr>
        <p:spPr>
          <a:xfrm>
            <a:off x="442912" y="933433"/>
            <a:ext cx="11306176" cy="885842"/>
          </a:xfrm>
        </p:spPr>
        <p:txBody>
          <a:bodyPr/>
          <a:lstStyle>
            <a:lvl1pPr marL="0" indent="0" algn="l">
              <a:lnSpc>
                <a:spcPct val="85000"/>
              </a:lnSpc>
              <a:spcBef>
                <a:spcPts val="0"/>
              </a:spcBef>
              <a:spcAft>
                <a:spcPts val="0"/>
              </a:spcAft>
              <a:buNone/>
              <a:defRPr sz="2400" b="0">
                <a:solidFill>
                  <a:schemeClr val="tx1"/>
                </a:solidFill>
              </a:defRPr>
            </a:lvl1pPr>
            <a:lvl2pPr marL="0" indent="0" algn="l">
              <a:lnSpc>
                <a:spcPct val="85000"/>
              </a:lnSpc>
              <a:spcBef>
                <a:spcPts val="0"/>
              </a:spcBef>
              <a:spcAft>
                <a:spcPts val="0"/>
              </a:spcAft>
              <a:buNone/>
              <a:defRPr sz="2400"/>
            </a:lvl2pPr>
            <a:lvl3pPr marL="0" indent="0" algn="l">
              <a:lnSpc>
                <a:spcPct val="85000"/>
              </a:lnSpc>
              <a:spcBef>
                <a:spcPts val="0"/>
              </a:spcBef>
              <a:spcAft>
                <a:spcPts val="0"/>
              </a:spcAft>
              <a:buNone/>
              <a:defRPr sz="2400"/>
            </a:lvl3pPr>
            <a:lvl4pPr marL="0" indent="0" algn="l">
              <a:lnSpc>
                <a:spcPct val="85000"/>
              </a:lnSpc>
              <a:spcBef>
                <a:spcPts val="0"/>
              </a:spcBef>
              <a:spcAft>
                <a:spcPts val="0"/>
              </a:spcAft>
              <a:buNone/>
              <a:defRPr sz="2400"/>
            </a:lvl4pPr>
            <a:lvl5pPr marL="0" indent="0" algn="l">
              <a:lnSpc>
                <a:spcPct val="85000"/>
              </a:lnSpc>
              <a:spcBef>
                <a:spcPts val="0"/>
              </a:spcBef>
              <a:spcAft>
                <a:spcPts val="0"/>
              </a:spcAft>
              <a:buNone/>
              <a:defRPr sz="2400"/>
            </a:lvl5pPr>
            <a:lvl6pPr marL="0" indent="0" algn="l">
              <a:lnSpc>
                <a:spcPct val="85000"/>
              </a:lnSpc>
              <a:spcBef>
                <a:spcPts val="0"/>
              </a:spcBef>
              <a:spcAft>
                <a:spcPts val="0"/>
              </a:spcAft>
              <a:buNone/>
              <a:defRPr sz="2400"/>
            </a:lvl6pPr>
            <a:lvl7pPr marL="0" indent="0" algn="l">
              <a:lnSpc>
                <a:spcPct val="85000"/>
              </a:lnSpc>
              <a:spcBef>
                <a:spcPts val="0"/>
              </a:spcBef>
              <a:spcAft>
                <a:spcPts val="0"/>
              </a:spcAft>
              <a:buNone/>
              <a:defRPr sz="2400"/>
            </a:lvl7pPr>
            <a:lvl8pPr marL="0" indent="0" algn="l">
              <a:lnSpc>
                <a:spcPct val="85000"/>
              </a:lnSpc>
              <a:spcBef>
                <a:spcPts val="0"/>
              </a:spcBef>
              <a:spcAft>
                <a:spcPts val="0"/>
              </a:spcAft>
              <a:buNone/>
              <a:defRPr sz="2400"/>
            </a:lvl8pPr>
            <a:lvl9pPr marL="0" indent="0" algn="l">
              <a:lnSpc>
                <a:spcPct val="85000"/>
              </a:lnSpc>
              <a:spcBef>
                <a:spcPts val="0"/>
              </a:spcBef>
              <a:spcAft>
                <a:spcPts val="0"/>
              </a:spcAft>
              <a:buNone/>
              <a:defRPr sz="2400"/>
            </a:lvl9pPr>
          </a:lstStyle>
          <a:p>
            <a:r>
              <a:rPr lang="en-US" dirty="0"/>
              <a:t>[Optional slide subtitle]</a:t>
            </a:r>
          </a:p>
        </p:txBody>
      </p:sp>
      <p:sp>
        <p:nvSpPr>
          <p:cNvPr id="3" name="Content Placeholder 2"/>
          <p:cNvSpPr>
            <a:spLocks noGrp="1"/>
          </p:cNvSpPr>
          <p:nvPr>
            <p:ph idx="1" hasCustomPrompt="1"/>
          </p:nvPr>
        </p:nvSpPr>
        <p:spPr>
          <a:xfrm>
            <a:off x="442913" y="2103438"/>
            <a:ext cx="11306175" cy="4068762"/>
          </a:xfrm>
        </p:spPr>
        <p:txBody>
          <a:bodyPr/>
          <a:lstStyle>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12" name="Presentation Footer">
            <a:extLst>
              <a:ext uri="{FF2B5EF4-FFF2-40B4-BE49-F238E27FC236}">
                <a16:creationId xmlns:a16="http://schemas.microsoft.com/office/drawing/2014/main" id="{C0A96048-10F2-4224-818D-5BECEE168473}"/>
              </a:ext>
            </a:extLst>
          </p:cNvPr>
          <p:cNvSpPr>
            <a:spLocks noGrp="1"/>
          </p:cNvSpPr>
          <p:nvPr>
            <p:ph type="ftr" sz="quarter" idx="13"/>
          </p:nvPr>
        </p:nvSpPr>
        <p:spPr>
          <a:xfrm>
            <a:off x="442912" y="6355080"/>
            <a:ext cx="5473701" cy="137160"/>
          </a:xfrm>
        </p:spPr>
        <p:txBody>
          <a:bodyPr/>
          <a:lstStyle/>
          <a:p>
            <a:pPr algn="l"/>
            <a:endParaRPr lang="en-US" dirty="0"/>
          </a:p>
        </p:txBody>
      </p:sp>
      <p:sp>
        <p:nvSpPr>
          <p:cNvPr id="13" name="Date">
            <a:extLst>
              <a:ext uri="{FF2B5EF4-FFF2-40B4-BE49-F238E27FC236}">
                <a16:creationId xmlns:a16="http://schemas.microsoft.com/office/drawing/2014/main" id="{C1F41BA3-BD4F-444B-8A48-A3CC74630D92}"/>
              </a:ext>
            </a:extLst>
          </p:cNvPr>
          <p:cNvSpPr>
            <a:spLocks noGrp="1"/>
          </p:cNvSpPr>
          <p:nvPr>
            <p:ph type="dt" sz="half" idx="12"/>
          </p:nvPr>
        </p:nvSpPr>
        <p:spPr>
          <a:xfrm>
            <a:off x="9984296" y="6355080"/>
            <a:ext cx="1764792" cy="137160"/>
          </a:xfrm>
        </p:spPr>
        <p:txBody>
          <a:bodyPr/>
          <a:lstStyle/>
          <a:p>
            <a:r>
              <a:rPr lang="en-US"/>
              <a:t>August 2020</a:t>
            </a:r>
            <a:endParaRPr lang="en-US" dirty="0"/>
          </a:p>
        </p:txBody>
      </p:sp>
      <p:sp>
        <p:nvSpPr>
          <p:cNvPr id="14" name="Slide Number">
            <a:extLst>
              <a:ext uri="{FF2B5EF4-FFF2-40B4-BE49-F238E27FC236}">
                <a16:creationId xmlns:a16="http://schemas.microsoft.com/office/drawing/2014/main" id="{E362C54E-6F95-4E35-B11E-0FA6890BB97B}"/>
              </a:ext>
            </a:extLst>
          </p:cNvPr>
          <p:cNvSpPr>
            <a:spLocks noGrp="1"/>
          </p:cNvSpPr>
          <p:nvPr>
            <p:ph type="sldNum" sz="quarter" idx="11"/>
          </p:nvPr>
        </p:nvSpPr>
        <p:spPr>
          <a:xfrm>
            <a:off x="9984296" y="6492240"/>
            <a:ext cx="1764792" cy="137160"/>
          </a:xfrm>
        </p:spPr>
        <p:txBody>
          <a:bodyPr/>
          <a:lstStyle/>
          <a:p>
            <a:fld id="{7870704B-CE94-48CC-AF30-84932A1262A7}" type="slidenum">
              <a:rPr lang="en-US" smtClean="0"/>
              <a:pPr/>
              <a:t>‹#›</a:t>
            </a:fld>
            <a:endParaRPr lang="en-US" dirty="0"/>
          </a:p>
        </p:txBody>
      </p:sp>
    </p:spTree>
    <p:extLst>
      <p:ext uri="{BB962C8B-B14F-4D97-AF65-F5344CB8AC3E}">
        <p14:creationId xmlns:p14="http://schemas.microsoft.com/office/powerpoint/2010/main" val="752489202"/>
      </p:ext>
    </p:extLst>
  </p:cSld>
  <p:clrMapOvr>
    <a:masterClrMapping/>
  </p:clrMapOvr>
  <p:hf hdr="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389CC9BE-DD0B-457D-A547-97B1F5FCDD31}" type="datetimeFigureOut">
              <a:rPr lang="en-IN" smtClean="0"/>
              <a:t>06-07-2022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CA02050-B671-458A-8958-C06ABDC7AB77}" type="slidenum">
              <a:rPr lang="en-IN" smtClean="0"/>
              <a:t>‹#›</a:t>
            </a:fld>
            <a:endParaRPr lang="en-IN"/>
          </a:p>
        </p:txBody>
      </p:sp>
    </p:spTree>
    <p:extLst>
      <p:ext uri="{BB962C8B-B14F-4D97-AF65-F5344CB8AC3E}">
        <p14:creationId xmlns:p14="http://schemas.microsoft.com/office/powerpoint/2010/main" val="371269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89CC9BE-DD0B-457D-A547-97B1F5FCDD31}" type="datetimeFigureOut">
              <a:rPr lang="en-IN" smtClean="0"/>
              <a:t>06-07-2022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CA02050-B671-458A-8958-C06ABDC7AB77}" type="slidenum">
              <a:rPr lang="en-IN" smtClean="0"/>
              <a:t>‹#›</a:t>
            </a:fld>
            <a:endParaRPr lang="en-IN"/>
          </a:p>
        </p:txBody>
      </p:sp>
    </p:spTree>
    <p:extLst>
      <p:ext uri="{BB962C8B-B14F-4D97-AF65-F5344CB8AC3E}">
        <p14:creationId xmlns:p14="http://schemas.microsoft.com/office/powerpoint/2010/main" val="8270049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fld id="{389CC9BE-DD0B-457D-A547-97B1F5FCDD31}" type="datetimeFigureOut">
              <a:rPr lang="en-IN" smtClean="0"/>
              <a:t>06-07-2022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8CA02050-B671-458A-8958-C06ABDC7AB77}" type="slidenum">
              <a:rPr lang="en-IN" smtClean="0"/>
              <a:t>‹#›</a:t>
            </a:fld>
            <a:endParaRPr lang="en-IN"/>
          </a:p>
        </p:txBody>
      </p:sp>
    </p:spTree>
    <p:extLst>
      <p:ext uri="{BB962C8B-B14F-4D97-AF65-F5344CB8AC3E}">
        <p14:creationId xmlns:p14="http://schemas.microsoft.com/office/powerpoint/2010/main" val="39618525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fld id="{389CC9BE-DD0B-457D-A547-97B1F5FCDD31}" type="datetimeFigureOut">
              <a:rPr lang="en-IN" smtClean="0"/>
              <a:t>06-07-2022</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8CA02050-B671-458A-8958-C06ABDC7AB77}" type="slidenum">
              <a:rPr lang="en-IN" smtClean="0"/>
              <a:t>‹#›</a:t>
            </a:fld>
            <a:endParaRPr lang="en-IN"/>
          </a:p>
        </p:txBody>
      </p:sp>
    </p:spTree>
    <p:extLst>
      <p:ext uri="{BB962C8B-B14F-4D97-AF65-F5344CB8AC3E}">
        <p14:creationId xmlns:p14="http://schemas.microsoft.com/office/powerpoint/2010/main" val="25079188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389CC9BE-DD0B-457D-A547-97B1F5FCDD31}" type="datetimeFigureOut">
              <a:rPr lang="en-IN" smtClean="0"/>
              <a:t>06-07-2022</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8CA02050-B671-458A-8958-C06ABDC7AB77}" type="slidenum">
              <a:rPr lang="en-IN" smtClean="0"/>
              <a:t>‹#›</a:t>
            </a:fld>
            <a:endParaRPr lang="en-IN"/>
          </a:p>
        </p:txBody>
      </p:sp>
    </p:spTree>
    <p:extLst>
      <p:ext uri="{BB962C8B-B14F-4D97-AF65-F5344CB8AC3E}">
        <p14:creationId xmlns:p14="http://schemas.microsoft.com/office/powerpoint/2010/main" val="15650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9CC9BE-DD0B-457D-A547-97B1F5FCDD31}" type="datetimeFigureOut">
              <a:rPr lang="en-IN" smtClean="0"/>
              <a:t>06-07-2022</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8CA02050-B671-458A-8958-C06ABDC7AB77}" type="slidenum">
              <a:rPr lang="en-IN" smtClean="0"/>
              <a:t>‹#›</a:t>
            </a:fld>
            <a:endParaRPr lang="en-IN"/>
          </a:p>
        </p:txBody>
      </p:sp>
    </p:spTree>
    <p:extLst>
      <p:ext uri="{BB962C8B-B14F-4D97-AF65-F5344CB8AC3E}">
        <p14:creationId xmlns:p14="http://schemas.microsoft.com/office/powerpoint/2010/main" val="24532456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89CC9BE-DD0B-457D-A547-97B1F5FCDD31}" type="datetimeFigureOut">
              <a:rPr lang="en-IN" smtClean="0"/>
              <a:t>06-07-2022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8CA02050-B671-458A-8958-C06ABDC7AB77}" type="slidenum">
              <a:rPr lang="en-IN" smtClean="0"/>
              <a:t>‹#›</a:t>
            </a:fld>
            <a:endParaRPr lang="en-IN"/>
          </a:p>
        </p:txBody>
      </p:sp>
    </p:spTree>
    <p:extLst>
      <p:ext uri="{BB962C8B-B14F-4D97-AF65-F5344CB8AC3E}">
        <p14:creationId xmlns:p14="http://schemas.microsoft.com/office/powerpoint/2010/main" val="9764997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89CC9BE-DD0B-457D-A547-97B1F5FCDD31}" type="datetimeFigureOut">
              <a:rPr lang="en-IN" smtClean="0"/>
              <a:t>06-07-2022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8CA02050-B671-458A-8958-C06ABDC7AB77}" type="slidenum">
              <a:rPr lang="en-IN" smtClean="0"/>
              <a:t>‹#›</a:t>
            </a:fld>
            <a:endParaRPr lang="en-IN"/>
          </a:p>
        </p:txBody>
      </p:sp>
    </p:spTree>
    <p:extLst>
      <p:ext uri="{BB962C8B-B14F-4D97-AF65-F5344CB8AC3E}">
        <p14:creationId xmlns:p14="http://schemas.microsoft.com/office/powerpoint/2010/main" val="1934558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9CC9BE-DD0B-457D-A547-97B1F5FCDD31}" type="datetimeFigureOut">
              <a:rPr lang="en-IN" smtClean="0"/>
              <a:t>06-07-2022</a:t>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A02050-B671-458A-8958-C06ABDC7AB77}" type="slidenum">
              <a:rPr lang="en-IN" smtClean="0"/>
              <a:t>‹#›</a:t>
            </a:fld>
            <a:endParaRPr lang="en-IN"/>
          </a:p>
        </p:txBody>
      </p:sp>
      <p:pic>
        <p:nvPicPr>
          <p:cNvPr id="7" name="Picture 6"/>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28414" y="-136526"/>
            <a:ext cx="604380" cy="7131685"/>
          </a:xfrm>
          <a:prstGeom prst="rect">
            <a:avLst/>
          </a:prstGeom>
        </p:spPr>
      </p:pic>
    </p:spTree>
    <p:extLst>
      <p:ext uri="{BB962C8B-B14F-4D97-AF65-F5344CB8AC3E}">
        <p14:creationId xmlns:p14="http://schemas.microsoft.com/office/powerpoint/2010/main" val="24222229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aajeevika.gov.in/sites/default/files/Advisory%20on%20supporting%20Enterprises.pdf"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2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hyperlink" Target="https://drive.google.com/file/d/1oOlOSsY97aGnOtxStXjwHUYy7BVyBK98/view?usp=sharing" TargetMode="External"/><Relationship Id="rId2" Type="http://schemas.openxmlformats.org/officeDocument/2006/relationships/hyperlink" Target="https://aajeevika.gov.in/sites/default/files/Master%20Circular%20for%20Food,%20Nutrition,%20Health%20and%20Wash%20Interventions.pdf" TargetMode="External"/><Relationship Id="rId1" Type="http://schemas.openxmlformats.org/officeDocument/2006/relationships/slideLayout" Target="../slideLayouts/slideLayout2.xml"/><Relationship Id="rId5" Type="http://schemas.openxmlformats.org/officeDocument/2006/relationships/hyperlink" Target="https://drive.google.com/file/d/1-pNEZtYKyPcaSwvGTsJZ1rLtZShzYHnT/view?usp=sharing" TargetMode="External"/><Relationship Id="rId4" Type="http://schemas.openxmlformats.org/officeDocument/2006/relationships/hyperlink" Target="https://aajeevika.gov.in/sites/default/files/Joint%20Advisory%20on%20Nutrition.pdf"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0.emf"/><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422E5A-0D69-45F0-8F0D-492D47CA7310}" type="slidenum">
              <a:rPr kumimoji="0" lang="en-US" sz="1200" b="0" i="0" u="none" strike="noStrike" kern="1200" cap="none" spc="0" normalizeH="0" baseline="0" noProof="0" smtClean="0">
                <a:ln>
                  <a:noFill/>
                </a:ln>
                <a:solidFill>
                  <a:prstClr val="black">
                    <a:tint val="75000"/>
                  </a:prstClr>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tint val="75000"/>
                </a:prstClr>
              </a:solidFill>
              <a:effectLst/>
              <a:uLnTx/>
              <a:uFillTx/>
              <a:latin typeface="Gill Sans MT"/>
              <a:ea typeface="+mn-ea"/>
              <a:cs typeface="+mn-cs"/>
            </a:endParaRPr>
          </a:p>
        </p:txBody>
      </p:sp>
      <p:sp>
        <p:nvSpPr>
          <p:cNvPr id="11" name="TextBox 10"/>
          <p:cNvSpPr txBox="1"/>
          <p:nvPr/>
        </p:nvSpPr>
        <p:spPr>
          <a:xfrm>
            <a:off x="0" y="5917347"/>
            <a:ext cx="1209501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mj-lt"/>
                <a:ea typeface="+mn-ea"/>
                <a:cs typeface="+mn-cs"/>
              </a:rPr>
              <a:t>National Mission Management Unit, </a:t>
            </a:r>
            <a:r>
              <a:rPr kumimoji="0" lang="en-US" sz="1400" b="1" i="0" u="none" strike="noStrike" kern="1200" cap="none" spc="0" normalizeH="0" baseline="0" noProof="0" dirty="0" err="1">
                <a:ln>
                  <a:noFill/>
                </a:ln>
                <a:solidFill>
                  <a:prstClr val="black"/>
                </a:solidFill>
                <a:effectLst/>
                <a:uLnTx/>
                <a:uFillTx/>
                <a:latin typeface="+mj-lt"/>
                <a:ea typeface="+mn-ea"/>
                <a:cs typeface="+mn-cs"/>
              </a:rPr>
              <a:t>Deendayal</a:t>
            </a:r>
            <a:r>
              <a:rPr kumimoji="0" lang="en-US" sz="1400" b="1" i="0" u="none" strike="noStrike" kern="1200" cap="none" spc="0" normalizeH="0" baseline="0" noProof="0" dirty="0">
                <a:ln>
                  <a:noFill/>
                </a:ln>
                <a:solidFill>
                  <a:prstClr val="black"/>
                </a:solidFill>
                <a:effectLst/>
                <a:uLnTx/>
                <a:uFillTx/>
                <a:latin typeface="+mj-lt"/>
                <a:ea typeface="+mn-ea"/>
                <a:cs typeface="+mn-cs"/>
              </a:rPr>
              <a:t> </a:t>
            </a:r>
            <a:r>
              <a:rPr kumimoji="0" lang="en-US" sz="1400" b="1" i="0" u="none" strike="noStrike" kern="1200" cap="none" spc="0" normalizeH="0" baseline="0" noProof="0" dirty="0" err="1">
                <a:ln>
                  <a:noFill/>
                </a:ln>
                <a:solidFill>
                  <a:prstClr val="black"/>
                </a:solidFill>
                <a:effectLst/>
                <a:uLnTx/>
                <a:uFillTx/>
                <a:latin typeface="+mj-lt"/>
                <a:ea typeface="+mn-ea"/>
                <a:cs typeface="+mn-cs"/>
              </a:rPr>
              <a:t>Antyodaya</a:t>
            </a:r>
            <a:r>
              <a:rPr kumimoji="0" lang="en-US" sz="1400" b="1" i="0" u="none" strike="noStrike" kern="1200" cap="none" spc="0" normalizeH="0" baseline="0" noProof="0" dirty="0">
                <a:ln>
                  <a:noFill/>
                </a:ln>
                <a:solidFill>
                  <a:prstClr val="black"/>
                </a:solidFill>
                <a:effectLst/>
                <a:uLnTx/>
                <a:uFillTx/>
                <a:latin typeface="+mj-lt"/>
                <a:ea typeface="+mn-ea"/>
                <a:cs typeface="+mn-cs"/>
              </a:rPr>
              <a:t> </a:t>
            </a:r>
            <a:r>
              <a:rPr kumimoji="0" lang="en-US" sz="1400" b="1" i="0" u="none" strike="noStrike" kern="1200" cap="none" spc="0" normalizeH="0" baseline="0" noProof="0" dirty="0" err="1">
                <a:ln>
                  <a:noFill/>
                </a:ln>
                <a:solidFill>
                  <a:prstClr val="black"/>
                </a:solidFill>
                <a:effectLst/>
                <a:uLnTx/>
                <a:uFillTx/>
                <a:latin typeface="+mj-lt"/>
                <a:ea typeface="+mn-ea"/>
                <a:cs typeface="+mn-cs"/>
              </a:rPr>
              <a:t>Yojana</a:t>
            </a:r>
            <a:r>
              <a:rPr kumimoji="0" lang="en-US" sz="1400" b="1" i="0" u="none" strike="noStrike" kern="1200" cap="none" spc="0" normalizeH="0" baseline="0" noProof="0" dirty="0">
                <a:ln>
                  <a:noFill/>
                </a:ln>
                <a:solidFill>
                  <a:prstClr val="black"/>
                </a:solidFill>
                <a:effectLst/>
                <a:uLnTx/>
                <a:uFillTx/>
                <a:latin typeface="+mj-lt"/>
                <a:ea typeface="+mn-ea"/>
                <a:cs typeface="+mn-cs"/>
              </a:rPr>
              <a:t> – National Rural Livelihoods Mission (DAY-NRLM)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j-lt"/>
                <a:ea typeface="+mn-ea"/>
                <a:cs typeface="+mn-cs"/>
              </a:rPr>
              <a:t>Ministry of Rural Development, Government of India</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14523" y="725841"/>
            <a:ext cx="1947800" cy="1002006"/>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0" y="459567"/>
            <a:ext cx="2728768" cy="1534555"/>
          </a:xfrm>
          <a:prstGeom prst="rect">
            <a:avLst/>
          </a:prstGeom>
        </p:spPr>
      </p:pic>
      <p:sp>
        <p:nvSpPr>
          <p:cNvPr id="4" name="Rectangle 3"/>
          <p:cNvSpPr/>
          <p:nvPr/>
        </p:nvSpPr>
        <p:spPr>
          <a:xfrm>
            <a:off x="1662545" y="2530109"/>
            <a:ext cx="9691255" cy="2862322"/>
          </a:xfrm>
          <a:prstGeom prst="rect">
            <a:avLst/>
          </a:prstGeom>
        </p:spPr>
        <p:txBody>
          <a:bodyPr wrap="square">
            <a:spAutoFit/>
          </a:bodyPr>
          <a:lstStyle/>
          <a:p>
            <a:pPr algn="ctr"/>
            <a:r>
              <a:rPr lang="en" sz="3600" dirty="0">
                <a:effectLst>
                  <a:outerShdw blurRad="38100" dist="38100" dir="2700000" algn="tl">
                    <a:srgbClr val="000000">
                      <a:alpha val="43137"/>
                    </a:srgbClr>
                  </a:outerShdw>
                </a:effectLst>
              </a:rPr>
              <a:t>डीएवाई-एनआरएलएम के तहत खाद्य पोषण स्वास्थ्य और वॉश (एफएनएचडब्ल्यू) का संचालन</a:t>
            </a:r>
            <a:r>
              <a:rPr lang="en" sz="3600" dirty="0"/>
              <a:t>	</a:t>
            </a:r>
            <a:br>
              <a:rPr lang="en-US" sz="3600" b="1" dirty="0">
                <a:ea typeface="+mj-ea"/>
                <a:cs typeface="+mj-cs"/>
              </a:rPr>
            </a:br>
            <a:br>
              <a:rPr lang="en-US" sz="3600" b="1" dirty="0">
                <a:effectLst>
                  <a:outerShdw blurRad="38100" dist="38100" dir="2700000" algn="tl">
                    <a:srgbClr val="000000">
                      <a:alpha val="43137"/>
                    </a:srgbClr>
                  </a:outerShdw>
                </a:effectLst>
                <a:ea typeface="+mj-ea"/>
                <a:cs typeface="+mj-cs"/>
              </a:rPr>
            </a:br>
            <a:r>
              <a:rPr lang="hi-IN" sz="3600" b="1" dirty="0">
                <a:effectLst>
                  <a:outerShdw blurRad="38100" dist="38100" dir="2700000" algn="tl">
                    <a:srgbClr val="000000">
                      <a:alpha val="43137"/>
                    </a:srgbClr>
                  </a:outerShdw>
                </a:effectLst>
              </a:rPr>
              <a:t>जिला एवं प्रखंड स्तर का उन्मुखीकरण</a:t>
            </a:r>
          </a:p>
          <a:p>
            <a:pPr algn="ctr"/>
            <a:endParaRPr lang="en-IN" sz="3600" b="1" dirty="0">
              <a:ea typeface="+mj-ea"/>
              <a:cs typeface="+mj-cs"/>
            </a:endParaRPr>
          </a:p>
        </p:txBody>
      </p:sp>
    </p:spTree>
    <p:extLst>
      <p:ext uri="{BB962C8B-B14F-4D97-AF65-F5344CB8AC3E}">
        <p14:creationId xmlns:p14="http://schemas.microsoft.com/office/powerpoint/2010/main" val="40594862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17906" y="3001356"/>
            <a:ext cx="8123711" cy="726312"/>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 sz="3600" dirty="0">
                <a:effectLst>
                  <a:outerShdw blurRad="38100" dist="38100" dir="2700000" algn="tl">
                    <a:srgbClr val="000000">
                      <a:alpha val="43137"/>
                    </a:srgbClr>
                  </a:outerShdw>
                </a:effectLst>
              </a:rPr>
              <a:t>राष्ट्रीय FNHW रणनीति का अवलोकन</a:t>
            </a:r>
            <a:endParaRPr lang="en-IN" sz="3600" dirty="0">
              <a:solidFill>
                <a:schemeClr val="bg1"/>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22676144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val 11"/>
          <p:cNvSpPr/>
          <p:nvPr/>
        </p:nvSpPr>
        <p:spPr>
          <a:xfrm>
            <a:off x="9792521" y="1477180"/>
            <a:ext cx="1058759" cy="105875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IN"/>
          </a:p>
        </p:txBody>
      </p:sp>
      <p:sp>
        <p:nvSpPr>
          <p:cNvPr id="11" name="Oval 10"/>
          <p:cNvSpPr/>
          <p:nvPr/>
        </p:nvSpPr>
        <p:spPr>
          <a:xfrm>
            <a:off x="5664296" y="1477181"/>
            <a:ext cx="1058759" cy="105875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IN"/>
          </a:p>
        </p:txBody>
      </p:sp>
      <p:sp>
        <p:nvSpPr>
          <p:cNvPr id="2" name="Oval 1"/>
          <p:cNvSpPr/>
          <p:nvPr/>
        </p:nvSpPr>
        <p:spPr>
          <a:xfrm>
            <a:off x="1544200" y="1477182"/>
            <a:ext cx="1058759" cy="105875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IN"/>
          </a:p>
        </p:txBody>
      </p:sp>
      <p:pic>
        <p:nvPicPr>
          <p:cNvPr id="2054" name="Picture 6" descr="10000印刷√] Food Icon - pngアイコンを無料でダウンロード"/>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685278" y="1626495"/>
            <a:ext cx="843435" cy="843435"/>
          </a:xfrm>
          <a:prstGeom prst="rect">
            <a:avLst/>
          </a:prstGeom>
          <a:noFill/>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graphicFrame>
        <p:nvGraphicFramePr>
          <p:cNvPr id="15" name="Table 3">
            <a:extLst>
              <a:ext uri="{FF2B5EF4-FFF2-40B4-BE49-F238E27FC236}">
                <a16:creationId xmlns:a16="http://schemas.microsoft.com/office/drawing/2014/main" id="{EEBC73D2-D82C-4717-B494-92486E075405}"/>
              </a:ext>
            </a:extLst>
          </p:cNvPr>
          <p:cNvGraphicFramePr>
            <a:graphicFrameLocks noGrp="1"/>
          </p:cNvGraphicFramePr>
          <p:nvPr>
            <p:extLst>
              <p:ext uri="{D42A27DB-BD31-4B8C-83A1-F6EECF244321}">
                <p14:modId xmlns:p14="http://schemas.microsoft.com/office/powerpoint/2010/main" val="2744848558"/>
              </p:ext>
            </p:extLst>
          </p:nvPr>
        </p:nvGraphicFramePr>
        <p:xfrm>
          <a:off x="823973" y="2641900"/>
          <a:ext cx="2745759" cy="3601452"/>
        </p:xfrm>
        <a:graphic>
          <a:graphicData uri="http://schemas.openxmlformats.org/drawingml/2006/table">
            <a:tbl>
              <a:tblPr firstRow="1" bandRow="1">
                <a:tableStyleId>{21E4AEA4-8DFA-4A89-87EB-49C32662AFE0}</a:tableStyleId>
              </a:tblPr>
              <a:tblGrid>
                <a:gridCol w="2745759">
                  <a:extLst>
                    <a:ext uri="{9D8B030D-6E8A-4147-A177-3AD203B41FA5}">
                      <a16:colId xmlns:a16="http://schemas.microsoft.com/office/drawing/2014/main" val="3432957609"/>
                    </a:ext>
                  </a:extLst>
                </a:gridCol>
              </a:tblGrid>
              <a:tr h="600242">
                <a:tc>
                  <a:txBody>
                    <a:bodyPr/>
                    <a:lstStyle/>
                    <a:p>
                      <a:pPr algn="ctr"/>
                      <a:r>
                        <a:rPr lang="en" sz="2400" b="1" dirty="0">
                          <a:latin typeface="Mangal" panose="02040503050203030202" pitchFamily="18" charset="0"/>
                          <a:cs typeface="Mangal" panose="02040503050203030202" pitchFamily="18" charset="0"/>
                        </a:rPr>
                        <a:t>भोजन </a:t>
                      </a:r>
                      <a:endParaRPr lang="en-US" sz="2400" dirty="0">
                        <a:latin typeface="Mangal" panose="02040503050203030202" pitchFamily="18" charset="0"/>
                        <a:cs typeface="Mangal" panose="02040503050203030202" pitchFamily="18" charset="0"/>
                      </a:endParaRPr>
                    </a:p>
                  </a:txBody>
                  <a:tcPr marL="81898" marR="81898" marT="40949" marB="40949"/>
                </a:tc>
                <a:extLst>
                  <a:ext uri="{0D108BD9-81ED-4DB2-BD59-A6C34878D82A}">
                    <a16:rowId xmlns:a16="http://schemas.microsoft.com/office/drawing/2014/main" val="3050424196"/>
                  </a:ext>
                </a:extLst>
              </a:tr>
              <a:tr h="600242">
                <a:tc>
                  <a:txBody>
                    <a:bodyPr/>
                    <a:lstStyle/>
                    <a:p>
                      <a:pPr marL="0" lvl="0" indent="0" algn="l" rtl="0">
                        <a:lnSpc>
                          <a:spcPct val="115000"/>
                        </a:lnSpc>
                        <a:spcBef>
                          <a:spcPts val="1200"/>
                        </a:spcBef>
                        <a:spcAft>
                          <a:spcPts val="0"/>
                        </a:spcAft>
                        <a:buClr>
                          <a:schemeClr val="dk1"/>
                        </a:buClr>
                        <a:buSzPts val="1100"/>
                        <a:buFont typeface="Arial"/>
                        <a:buNone/>
                      </a:pPr>
                      <a:r>
                        <a:rPr lang="hi-IN" dirty="0">
                          <a:latin typeface="Mangal" panose="02040503050203030202" pitchFamily="18" charset="0"/>
                          <a:cs typeface="Mangal" panose="02040503050203030202" pitchFamily="18" charset="0"/>
                        </a:rPr>
                        <a:t>न्यूट्री-गार्डन</a:t>
                      </a:r>
                    </a:p>
                  </a:txBody>
                  <a:tcPr marL="81898" marR="81898" marT="40949" marB="40949"/>
                </a:tc>
                <a:extLst>
                  <a:ext uri="{0D108BD9-81ED-4DB2-BD59-A6C34878D82A}">
                    <a16:rowId xmlns:a16="http://schemas.microsoft.com/office/drawing/2014/main" val="2043930183"/>
                  </a:ext>
                </a:extLst>
              </a:tr>
              <a:tr h="600242">
                <a:tc>
                  <a:txBody>
                    <a:bodyPr/>
                    <a:lstStyle/>
                    <a:p>
                      <a:pPr marL="0" lvl="0" indent="0" algn="l" rtl="0">
                        <a:lnSpc>
                          <a:spcPct val="115000"/>
                        </a:lnSpc>
                        <a:spcBef>
                          <a:spcPts val="1200"/>
                        </a:spcBef>
                        <a:spcAft>
                          <a:spcPts val="0"/>
                        </a:spcAft>
                        <a:buClr>
                          <a:schemeClr val="dk1"/>
                        </a:buClr>
                        <a:buSzPts val="1100"/>
                        <a:buFont typeface="Arial"/>
                        <a:buNone/>
                      </a:pPr>
                      <a:r>
                        <a:rPr lang="hi-IN" dirty="0">
                          <a:latin typeface="Mangal" panose="02040503050203030202" pitchFamily="18" charset="0"/>
                          <a:cs typeface="Mangal" panose="02040503050203030202" pitchFamily="18" charset="0"/>
                        </a:rPr>
                        <a:t>पीडीएस तक पहुंच</a:t>
                      </a:r>
                    </a:p>
                  </a:txBody>
                  <a:tcPr marL="81898" marR="81898" marT="40949" marB="40949"/>
                </a:tc>
                <a:extLst>
                  <a:ext uri="{0D108BD9-81ED-4DB2-BD59-A6C34878D82A}">
                    <a16:rowId xmlns:a16="http://schemas.microsoft.com/office/drawing/2014/main" val="846753373"/>
                  </a:ext>
                </a:extLst>
              </a:tr>
              <a:tr h="600242">
                <a:tc>
                  <a:txBody>
                    <a:bodyPr/>
                    <a:lstStyle/>
                    <a:p>
                      <a:pPr marL="0" lvl="0" indent="0" algn="l" rtl="0">
                        <a:lnSpc>
                          <a:spcPct val="115000"/>
                        </a:lnSpc>
                        <a:spcBef>
                          <a:spcPts val="1200"/>
                        </a:spcBef>
                        <a:spcAft>
                          <a:spcPts val="0"/>
                        </a:spcAft>
                        <a:buClr>
                          <a:schemeClr val="dk1"/>
                        </a:buClr>
                        <a:buSzPts val="1100"/>
                        <a:buFont typeface="Arial"/>
                        <a:buNone/>
                      </a:pPr>
                      <a:r>
                        <a:rPr lang="hi-IN" dirty="0">
                          <a:latin typeface="Mangal" panose="02040503050203030202" pitchFamily="18" charset="0"/>
                          <a:cs typeface="Mangal" panose="02040503050203030202" pitchFamily="18" charset="0"/>
                        </a:rPr>
                        <a:t>टेक होम राशन तक पहुंच</a:t>
                      </a:r>
                    </a:p>
                  </a:txBody>
                  <a:tcPr marL="81898" marR="81898" marT="40949" marB="40949"/>
                </a:tc>
                <a:extLst>
                  <a:ext uri="{0D108BD9-81ED-4DB2-BD59-A6C34878D82A}">
                    <a16:rowId xmlns:a16="http://schemas.microsoft.com/office/drawing/2014/main" val="1158472936"/>
                  </a:ext>
                </a:extLst>
              </a:tr>
              <a:tr h="600242">
                <a:tc>
                  <a:txBody>
                    <a:bodyPr/>
                    <a:lstStyle/>
                    <a:p>
                      <a:pPr marL="0" lvl="0" indent="0" algn="l" rtl="0">
                        <a:lnSpc>
                          <a:spcPct val="115000"/>
                        </a:lnSpc>
                        <a:spcBef>
                          <a:spcPts val="1200"/>
                        </a:spcBef>
                        <a:spcAft>
                          <a:spcPts val="0"/>
                        </a:spcAft>
                        <a:buClr>
                          <a:schemeClr val="dk1"/>
                        </a:buClr>
                        <a:buSzPts val="1100"/>
                        <a:buFont typeface="Arial"/>
                        <a:buNone/>
                      </a:pPr>
                      <a:r>
                        <a:rPr lang="hi-IN" dirty="0">
                          <a:latin typeface="Mangal" panose="02040503050203030202" pitchFamily="18" charset="0"/>
                          <a:cs typeface="Mangal" panose="02040503050203030202" pitchFamily="18" charset="0"/>
                        </a:rPr>
                        <a:t>मिड डे भोजन</a:t>
                      </a:r>
                    </a:p>
                  </a:txBody>
                  <a:tcPr marL="81898" marR="81898" marT="40949" marB="40949"/>
                </a:tc>
                <a:extLst>
                  <a:ext uri="{0D108BD9-81ED-4DB2-BD59-A6C34878D82A}">
                    <a16:rowId xmlns:a16="http://schemas.microsoft.com/office/drawing/2014/main" val="3022142180"/>
                  </a:ext>
                </a:extLst>
              </a:tr>
              <a:tr h="600242">
                <a:tc>
                  <a:txBody>
                    <a:bodyPr/>
                    <a:lstStyle/>
                    <a:p>
                      <a:pPr marL="0" lvl="0" indent="0" algn="l" rtl="0">
                        <a:lnSpc>
                          <a:spcPct val="115000"/>
                        </a:lnSpc>
                        <a:spcBef>
                          <a:spcPts val="1200"/>
                        </a:spcBef>
                        <a:spcAft>
                          <a:spcPts val="0"/>
                        </a:spcAft>
                        <a:buClr>
                          <a:schemeClr val="dk1"/>
                        </a:buClr>
                        <a:buSzPts val="1100"/>
                        <a:buFont typeface="Arial"/>
                        <a:buNone/>
                      </a:pPr>
                      <a:r>
                        <a:rPr lang="hi-IN" dirty="0">
                          <a:latin typeface="Mangal" panose="02040503050203030202" pitchFamily="18" charset="0"/>
                          <a:cs typeface="Mangal" panose="02040503050203030202" pitchFamily="18" charset="0"/>
                        </a:rPr>
                        <a:t>एफएनएचडब्ल्यू उद्यम</a:t>
                      </a:r>
                    </a:p>
                  </a:txBody>
                  <a:tcPr marL="81898" marR="81898" marT="40949" marB="40949"/>
                </a:tc>
                <a:extLst>
                  <a:ext uri="{0D108BD9-81ED-4DB2-BD59-A6C34878D82A}">
                    <a16:rowId xmlns:a16="http://schemas.microsoft.com/office/drawing/2014/main" val="2992240095"/>
                  </a:ext>
                </a:extLst>
              </a:tr>
            </a:tbl>
          </a:graphicData>
        </a:graphic>
      </p:graphicFrame>
      <p:pic>
        <p:nvPicPr>
          <p:cNvPr id="5" name="Picture 4"/>
          <p:cNvPicPr>
            <a:picLocks noChangeAspect="1"/>
          </p:cNvPicPr>
          <p:nvPr/>
        </p:nvPicPr>
        <p:blipFill>
          <a:blip r:embed="rId3">
            <a:duotone>
              <a:prstClr val="black"/>
              <a:schemeClr val="accent6">
                <a:tint val="45000"/>
                <a:satMod val="400000"/>
              </a:schemeClr>
            </a:duotone>
          </a:blip>
          <a:stretch>
            <a:fillRect/>
          </a:stretch>
        </p:blipFill>
        <p:spPr>
          <a:xfrm>
            <a:off x="5697386" y="1752307"/>
            <a:ext cx="993866" cy="750088"/>
          </a:xfrm>
          <a:prstGeom prst="rect">
            <a:avLst/>
          </a:prstGeom>
        </p:spPr>
      </p:pic>
      <p:pic>
        <p:nvPicPr>
          <p:cNvPr id="2056" name="Picture 8" descr="Sanitation Icons - Download Free Vector Icons | Noun Project"/>
          <p:cNvPicPr>
            <a:picLocks noChangeAspect="1" noChangeArrowheads="1"/>
          </p:cNvPicPr>
          <p:nvPr/>
        </p:nvPicPr>
        <p:blipFill>
          <a:blip r:embed="rId4">
            <a:duotone>
              <a:schemeClr val="accent5">
                <a:shade val="45000"/>
                <a:satMod val="135000"/>
              </a:schemeClr>
              <a:prstClr val="white"/>
            </a:duotone>
            <a:extLst>
              <a:ext uri="{BEBA8EAE-BF5A-486C-A8C5-ECC9F3942E4B}">
                <a14:imgProps xmlns:a14="http://schemas.microsoft.com/office/drawing/2010/main">
                  <a14:imgLayer r:embed="rId5">
                    <a14:imgEffect>
                      <a14:colorTemperature colorTemp="1500"/>
                    </a14:imgEffect>
                    <a14:imgEffect>
                      <a14:saturation sat="203000"/>
                    </a14:imgEffect>
                  </a14:imgLayer>
                </a14:imgProps>
              </a:ext>
              <a:ext uri="{28A0092B-C50C-407E-A947-70E740481C1C}">
                <a14:useLocalDpi xmlns:a14="http://schemas.microsoft.com/office/drawing/2010/main" val="0"/>
              </a:ext>
            </a:extLst>
          </a:blip>
          <a:srcRect/>
          <a:stretch>
            <a:fillRect/>
          </a:stretch>
        </p:blipFill>
        <p:spPr bwMode="auto">
          <a:xfrm>
            <a:off x="9859925" y="1626495"/>
            <a:ext cx="909446" cy="909446"/>
          </a:xfrm>
          <a:prstGeom prst="rect">
            <a:avLst/>
          </a:prstGeom>
          <a:noFill/>
          <a:extLst>
            <a:ext uri="{909E8E84-426E-40DD-AFC4-6F175D3DCCD1}">
              <a14:hiddenFill xmlns:a14="http://schemas.microsoft.com/office/drawing/2010/main">
                <a:solidFill>
                  <a:srgbClr val="FFFFFF"/>
                </a:solidFill>
              </a14:hiddenFill>
            </a:ext>
          </a:extLst>
        </p:spPr>
      </p:pic>
      <p:sp>
        <p:nvSpPr>
          <p:cNvPr id="20" name="Title 1">
            <a:extLst>
              <a:ext uri="{FF2B5EF4-FFF2-40B4-BE49-F238E27FC236}">
                <a16:creationId xmlns:a16="http://schemas.microsoft.com/office/drawing/2014/main" id="{A556473E-2C77-4116-A426-A0CFB0A04538}"/>
              </a:ext>
            </a:extLst>
          </p:cNvPr>
          <p:cNvSpPr>
            <a:spLocks noGrp="1"/>
          </p:cNvSpPr>
          <p:nvPr>
            <p:ph type="title"/>
          </p:nvPr>
        </p:nvSpPr>
        <p:spPr>
          <a:xfrm>
            <a:off x="943582" y="462371"/>
            <a:ext cx="4335000" cy="726312"/>
          </a:xfrm>
        </p:spPr>
        <p:style>
          <a:lnRef idx="0">
            <a:schemeClr val="accent4"/>
          </a:lnRef>
          <a:fillRef idx="3">
            <a:schemeClr val="accent4"/>
          </a:fillRef>
          <a:effectRef idx="3">
            <a:schemeClr val="accent4"/>
          </a:effectRef>
          <a:fontRef idx="minor">
            <a:schemeClr val="lt1"/>
          </a:fontRef>
        </p:style>
        <p:txBody>
          <a:bodyPr rtlCol="0" anchor="ctr">
            <a:normAutofit fontScale="90000"/>
          </a:bodyPr>
          <a:lstStyle/>
          <a:p>
            <a:pPr algn="ctr"/>
            <a:r>
              <a:rPr lang="en" sz="3200" b="1" dirty="0"/>
              <a:t>FNHW फोकस </a:t>
            </a:r>
            <a:r>
              <a:rPr kumimoji="0" lang="hi-IN" altLang="en-US" sz="3200" b="1" i="0" u="none" strike="noStrike" cap="none" normalizeH="0" baseline="0" dirty="0">
                <a:ln>
                  <a:noFill/>
                </a:ln>
                <a:solidFill>
                  <a:schemeClr val="bg1"/>
                </a:solidFill>
                <a:effectLst/>
                <a:latin typeface="inherit"/>
                <a:cs typeface="Mangal" panose="02040503050203030202" pitchFamily="18" charset="0"/>
              </a:rPr>
              <a:t>विषय </a:t>
            </a:r>
            <a:r>
              <a:rPr kumimoji="0" lang="en-IN" altLang="en-US" sz="3200" b="1" i="0" u="none" strike="noStrike" cap="none" normalizeH="0" baseline="0" dirty="0">
                <a:ln>
                  <a:noFill/>
                </a:ln>
                <a:solidFill>
                  <a:schemeClr val="bg1"/>
                </a:solidFill>
                <a:effectLst/>
                <a:latin typeface="inherit"/>
                <a:cs typeface="Mangal" panose="02040503050203030202" pitchFamily="18" charset="0"/>
              </a:rPr>
              <a:t>/ </a:t>
            </a:r>
            <a:r>
              <a:rPr lang="en" sz="3200" b="1" dirty="0"/>
              <a:t>क्षेत्र</a:t>
            </a:r>
            <a:endParaRPr lang="en-US" sz="3200" b="1" dirty="0">
              <a:solidFill>
                <a:schemeClr val="bg1"/>
              </a:solidFill>
              <a:latin typeface="+mj-lt"/>
              <a:ea typeface="+mn-ea"/>
              <a:cs typeface="+mn-cs"/>
            </a:endParaRPr>
          </a:p>
        </p:txBody>
      </p:sp>
      <p:graphicFrame>
        <p:nvGraphicFramePr>
          <p:cNvPr id="13" name="Table 3">
            <a:extLst>
              <a:ext uri="{FF2B5EF4-FFF2-40B4-BE49-F238E27FC236}">
                <a16:creationId xmlns:a16="http://schemas.microsoft.com/office/drawing/2014/main" id="{1228AC28-EC2B-CD14-34A9-36F8C42F6933}"/>
              </a:ext>
            </a:extLst>
          </p:cNvPr>
          <p:cNvGraphicFramePr>
            <a:graphicFrameLocks noGrp="1"/>
          </p:cNvGraphicFramePr>
          <p:nvPr>
            <p:extLst>
              <p:ext uri="{D42A27DB-BD31-4B8C-83A1-F6EECF244321}">
                <p14:modId xmlns:p14="http://schemas.microsoft.com/office/powerpoint/2010/main" val="1207753811"/>
              </p:ext>
            </p:extLst>
          </p:nvPr>
        </p:nvGraphicFramePr>
        <p:xfrm>
          <a:off x="3906982" y="2670228"/>
          <a:ext cx="4849092" cy="3796613"/>
        </p:xfrm>
        <a:graphic>
          <a:graphicData uri="http://schemas.openxmlformats.org/drawingml/2006/table">
            <a:tbl>
              <a:tblPr firstRow="1" bandRow="1">
                <a:tableStyleId>{93296810-A885-4BE3-A3E7-6D5BEEA58F35}</a:tableStyleId>
              </a:tblPr>
              <a:tblGrid>
                <a:gridCol w="2424546">
                  <a:extLst>
                    <a:ext uri="{9D8B030D-6E8A-4147-A177-3AD203B41FA5}">
                      <a16:colId xmlns:a16="http://schemas.microsoft.com/office/drawing/2014/main" val="3432957609"/>
                    </a:ext>
                  </a:extLst>
                </a:gridCol>
                <a:gridCol w="2424546">
                  <a:extLst>
                    <a:ext uri="{9D8B030D-6E8A-4147-A177-3AD203B41FA5}">
                      <a16:colId xmlns:a16="http://schemas.microsoft.com/office/drawing/2014/main" val="3870710860"/>
                    </a:ext>
                  </a:extLst>
                </a:gridCol>
              </a:tblGrid>
              <a:tr h="418238">
                <a:tc gridSpan="2">
                  <a:txBody>
                    <a:bodyPr/>
                    <a:lstStyle/>
                    <a:p>
                      <a:pPr algn="ctr"/>
                      <a:r>
                        <a:rPr lang="hi-IN" sz="2400" b="1" i="0" kern="1200" dirty="0">
                          <a:solidFill>
                            <a:schemeClr val="lt1"/>
                          </a:solidFill>
                          <a:effectLst/>
                          <a:latin typeface="+mn-lt"/>
                          <a:ea typeface="+mn-ea"/>
                          <a:cs typeface="+mn-cs"/>
                        </a:rPr>
                        <a:t>स्वास्थ्य और पोषण</a:t>
                      </a:r>
                      <a:endParaRPr lang="en-US" sz="2400" b="1" kern="1200" dirty="0">
                        <a:solidFill>
                          <a:schemeClr val="lt1"/>
                        </a:solidFill>
                        <a:latin typeface="+mn-lt"/>
                        <a:ea typeface="+mn-ea"/>
                        <a:cs typeface="+mn-cs"/>
                      </a:endParaRPr>
                    </a:p>
                  </a:txBody>
                  <a:tcPr marL="81898" marR="81898" marT="40949" marB="40949"/>
                </a:tc>
                <a:tc hMerge="1">
                  <a:txBody>
                    <a:bodyPr/>
                    <a:lstStyle/>
                    <a:p>
                      <a:pPr algn="ctr"/>
                      <a:endParaRPr lang="en-US" sz="2000" dirty="0">
                        <a:latin typeface="+mj-lt"/>
                      </a:endParaRPr>
                    </a:p>
                  </a:txBody>
                  <a:tcPr/>
                </a:tc>
                <a:extLst>
                  <a:ext uri="{0D108BD9-81ED-4DB2-BD59-A6C34878D82A}">
                    <a16:rowId xmlns:a16="http://schemas.microsoft.com/office/drawing/2014/main" val="3050424196"/>
                  </a:ext>
                </a:extLst>
              </a:tr>
              <a:tr h="324785">
                <a:tc>
                  <a:txBody>
                    <a:bodyPr/>
                    <a:lstStyle/>
                    <a:p>
                      <a:pPr algn="ctr"/>
                      <a:r>
                        <a:rPr lang="hi-IN" sz="1800" b="0" dirty="0"/>
                        <a:t>प्रसवपूर्व देखभाल</a:t>
                      </a:r>
                      <a:endParaRPr kumimoji="0" lang="en-IN" sz="1800" b="0" i="0" u="none" strike="noStrike" kern="1200" cap="none" spc="0" normalizeH="0" baseline="0" noProof="0" dirty="0">
                        <a:ln>
                          <a:noFill/>
                        </a:ln>
                        <a:solidFill>
                          <a:prstClr val="black"/>
                        </a:solidFill>
                        <a:effectLst/>
                        <a:uLnTx/>
                        <a:uFillTx/>
                        <a:latin typeface="+mn-lt"/>
                        <a:ea typeface="+mn-ea"/>
                        <a:cs typeface="Arial" panose="020B0604020202020204" pitchFamily="34" charset="0"/>
                      </a:endParaRPr>
                    </a:p>
                  </a:txBody>
                  <a:tcPr marL="81898" marR="81898" marT="40949" marB="40949"/>
                </a:tc>
                <a:tc>
                  <a:txBody>
                    <a:bodyPr/>
                    <a:lstStyle/>
                    <a:p>
                      <a:pPr algn="ctr"/>
                      <a:r>
                        <a:rPr lang="hi-IN" sz="1800" b="0" i="0" kern="1200" dirty="0">
                          <a:solidFill>
                            <a:schemeClr val="dk1"/>
                          </a:solidFill>
                          <a:effectLst/>
                          <a:latin typeface="+mn-lt"/>
                          <a:ea typeface="+mn-ea"/>
                          <a:cs typeface="+mn-cs"/>
                        </a:rPr>
                        <a:t>एनीमिया में कमी</a:t>
                      </a:r>
                      <a:endParaRPr lang="en-US" sz="1800" b="0" kern="1200" dirty="0">
                        <a:solidFill>
                          <a:schemeClr val="dk1"/>
                        </a:solidFill>
                        <a:latin typeface="+mn-lt"/>
                        <a:ea typeface="+mn-ea"/>
                        <a:cs typeface="+mn-cs"/>
                      </a:endParaRPr>
                    </a:p>
                  </a:txBody>
                  <a:tcPr marL="81898" marR="81898" marT="40949" marB="40949"/>
                </a:tc>
                <a:extLst>
                  <a:ext uri="{0D108BD9-81ED-4DB2-BD59-A6C34878D82A}">
                    <a16:rowId xmlns:a16="http://schemas.microsoft.com/office/drawing/2014/main" val="2043930183"/>
                  </a:ext>
                </a:extLst>
              </a:tr>
              <a:tr h="32478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hi-IN" sz="1800" b="0" dirty="0"/>
                        <a:t>नवजात देखभाल</a:t>
                      </a:r>
                      <a:endParaRPr kumimoji="0" lang="en-IN" sz="1800" b="0" i="0" u="none" strike="noStrike" kern="1200" cap="none" spc="0" normalizeH="0" baseline="0" noProof="0" dirty="0">
                        <a:ln>
                          <a:noFill/>
                        </a:ln>
                        <a:solidFill>
                          <a:prstClr val="black"/>
                        </a:solidFill>
                        <a:effectLst/>
                        <a:uLnTx/>
                        <a:uFillTx/>
                        <a:latin typeface="+mn-lt"/>
                        <a:ea typeface="+mn-ea"/>
                        <a:cs typeface="Arial" panose="020B0604020202020204" pitchFamily="34" charset="0"/>
                      </a:endParaRPr>
                    </a:p>
                  </a:txBody>
                  <a:tcPr marL="81898" marR="81898" marT="40949" marB="40949"/>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hi-IN" sz="1800" b="0" dirty="0"/>
                        <a:t>परिवार नियोजन</a:t>
                      </a:r>
                      <a:endParaRPr kumimoji="0" lang="en-IN" sz="1800" b="0" i="0" u="none" strike="noStrike" kern="1200" cap="none" spc="0" normalizeH="0" baseline="0" noProof="0" dirty="0">
                        <a:ln>
                          <a:noFill/>
                        </a:ln>
                        <a:solidFill>
                          <a:prstClr val="black"/>
                        </a:solidFill>
                        <a:effectLst/>
                        <a:uLnTx/>
                        <a:uFillTx/>
                        <a:latin typeface="+mn-lt"/>
                        <a:ea typeface="+mn-ea"/>
                        <a:cs typeface="Arial" panose="020B0604020202020204" pitchFamily="34" charset="0"/>
                      </a:endParaRPr>
                    </a:p>
                  </a:txBody>
                  <a:tcPr marL="81898" marR="81898" marT="40949" marB="40949"/>
                </a:tc>
                <a:extLst>
                  <a:ext uri="{0D108BD9-81ED-4DB2-BD59-A6C34878D82A}">
                    <a16:rowId xmlns:a16="http://schemas.microsoft.com/office/drawing/2014/main" val="846753373"/>
                  </a:ext>
                </a:extLst>
              </a:tr>
              <a:tr h="81052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hi-IN" sz="1800" b="0" dirty="0"/>
                        <a:t>1000 दिन</a:t>
                      </a:r>
                      <a:endParaRPr kumimoji="0" lang="en-IN" sz="1800" b="0" i="0" u="none" strike="noStrike" kern="1200" cap="none" spc="0" normalizeH="0" baseline="0" noProof="0" dirty="0">
                        <a:ln>
                          <a:noFill/>
                        </a:ln>
                        <a:solidFill>
                          <a:prstClr val="black"/>
                        </a:solidFill>
                        <a:effectLst/>
                        <a:uLnTx/>
                        <a:uFillTx/>
                        <a:latin typeface="+mn-lt"/>
                        <a:ea typeface="+mn-ea"/>
                        <a:cs typeface="Arial" panose="020B0604020202020204" pitchFamily="34" charset="0"/>
                      </a:endParaRPr>
                    </a:p>
                  </a:txBody>
                  <a:tcPr marL="81898" marR="81898" marT="40949" marB="40949"/>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hi-IN" sz="1800" b="0" dirty="0"/>
                        <a:t>बुजुर्गों और पीडब्ल्यूडी के लिए स्वास्थ्य और पोषण</a:t>
                      </a:r>
                      <a:endParaRPr kumimoji="0" lang="en-IN" sz="1800" b="0" i="0" u="none" strike="noStrike" kern="1200" cap="none" spc="0" normalizeH="0" baseline="0" noProof="0" dirty="0">
                        <a:ln>
                          <a:noFill/>
                        </a:ln>
                        <a:solidFill>
                          <a:prstClr val="black"/>
                        </a:solidFill>
                        <a:effectLst/>
                        <a:uLnTx/>
                        <a:uFillTx/>
                        <a:latin typeface="+mn-lt"/>
                        <a:ea typeface="+mn-ea"/>
                        <a:cs typeface="Arial" panose="020B0604020202020204" pitchFamily="34" charset="0"/>
                      </a:endParaRPr>
                    </a:p>
                  </a:txBody>
                  <a:tcPr marL="81898" marR="81898" marT="40949" marB="40949"/>
                </a:tc>
                <a:extLst>
                  <a:ext uri="{0D108BD9-81ED-4DB2-BD59-A6C34878D82A}">
                    <a16:rowId xmlns:a16="http://schemas.microsoft.com/office/drawing/2014/main" val="1158472936"/>
                  </a:ext>
                </a:extLst>
              </a:tr>
              <a:tr h="810529">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hi-IN" sz="1800" b="0" dirty="0"/>
                        <a:t>शिशु और छोटे बच्चे को दूध पिलाना</a:t>
                      </a:r>
                      <a:endParaRPr kumimoji="0" lang="en-IN" sz="1800" b="0" i="0" u="none" strike="noStrike" kern="1200" cap="none" spc="0" normalizeH="0" baseline="0" noProof="0" dirty="0">
                        <a:ln>
                          <a:noFill/>
                        </a:ln>
                        <a:solidFill>
                          <a:prstClr val="black"/>
                        </a:solidFill>
                        <a:effectLst/>
                        <a:uLnTx/>
                        <a:uFillTx/>
                        <a:latin typeface="+mn-lt"/>
                        <a:ea typeface="+mn-ea"/>
                        <a:cs typeface="Arial" panose="020B0604020202020204" pitchFamily="34" charset="0"/>
                      </a:endParaRPr>
                    </a:p>
                  </a:txBody>
                  <a:tcPr marL="81898" marR="81898" marT="40949" marB="40949"/>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hi-IN" sz="1800" b="0" dirty="0"/>
                        <a:t>एन</a:t>
                      </a:r>
                      <a:r>
                        <a:rPr lang="en-US" sz="1800" b="0" dirty="0"/>
                        <a:t> </a:t>
                      </a:r>
                      <a:r>
                        <a:rPr lang="hi-IN" sz="1800" b="0" dirty="0"/>
                        <a:t>सी</a:t>
                      </a:r>
                      <a:r>
                        <a:rPr lang="en-US" sz="1800" b="0" dirty="0"/>
                        <a:t> </a:t>
                      </a:r>
                      <a:r>
                        <a:rPr lang="hi-IN" sz="1800" b="0" dirty="0"/>
                        <a:t>डी के दौरान पोषण और स्वास्थ्य</a:t>
                      </a:r>
                      <a:endParaRPr kumimoji="0" lang="en-IN" sz="1800" b="0" i="0" u="none" strike="noStrike" kern="1200" cap="none" spc="0" normalizeH="0" baseline="0" noProof="0" dirty="0">
                        <a:ln>
                          <a:noFill/>
                        </a:ln>
                        <a:solidFill>
                          <a:prstClr val="black"/>
                        </a:solidFill>
                        <a:effectLst/>
                        <a:uLnTx/>
                        <a:uFillTx/>
                        <a:latin typeface="+mn-lt"/>
                        <a:ea typeface="+mn-ea"/>
                        <a:cs typeface="Arial" panose="020B0604020202020204" pitchFamily="34" charset="0"/>
                      </a:endParaRPr>
                    </a:p>
                  </a:txBody>
                  <a:tcPr marL="81898" marR="81898" marT="40949" marB="40949"/>
                </a:tc>
                <a:extLst>
                  <a:ext uri="{0D108BD9-81ED-4DB2-BD59-A6C34878D82A}">
                    <a16:rowId xmlns:a16="http://schemas.microsoft.com/office/drawing/2014/main" val="3022142180"/>
                  </a:ext>
                </a:extLst>
              </a:tr>
              <a:tr h="56491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hi-IN" sz="1800" b="0" dirty="0"/>
                        <a:t>मातृ पोषण</a:t>
                      </a:r>
                      <a:endParaRPr kumimoji="0" lang="en-IN" sz="1800" b="0" i="0" u="none" strike="noStrike" kern="1200" cap="none" spc="0" normalizeH="0" baseline="0" noProof="0" dirty="0">
                        <a:ln>
                          <a:noFill/>
                        </a:ln>
                        <a:solidFill>
                          <a:prstClr val="black"/>
                        </a:solidFill>
                        <a:effectLst/>
                        <a:uLnTx/>
                        <a:uFillTx/>
                        <a:latin typeface="+mn-lt"/>
                        <a:ea typeface="+mn-ea"/>
                        <a:cs typeface="Arial" panose="020B0604020202020204" pitchFamily="34" charset="0"/>
                      </a:endParaRPr>
                    </a:p>
                  </a:txBody>
                  <a:tcPr marL="81898" marR="81898" marT="40949" marB="40949"/>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hi-IN" sz="1800" b="0" dirty="0"/>
                        <a:t>मासिक धर्म स्वच्छता</a:t>
                      </a:r>
                      <a:endParaRPr kumimoji="0" lang="en-IN" sz="1800" b="0" i="0" u="none" strike="noStrike" kern="1200" cap="none" spc="0" normalizeH="0" baseline="0" noProof="0" dirty="0">
                        <a:ln>
                          <a:noFill/>
                        </a:ln>
                        <a:solidFill>
                          <a:prstClr val="black"/>
                        </a:solidFill>
                        <a:effectLst/>
                        <a:uLnTx/>
                        <a:uFillTx/>
                        <a:latin typeface="+mn-lt"/>
                        <a:ea typeface="+mn-ea"/>
                        <a:cs typeface="Arial" panose="020B0604020202020204" pitchFamily="34" charset="0"/>
                      </a:endParaRPr>
                    </a:p>
                  </a:txBody>
                  <a:tcPr marL="81898" marR="81898" marT="40949" marB="40949"/>
                </a:tc>
                <a:extLst>
                  <a:ext uri="{0D108BD9-81ED-4DB2-BD59-A6C34878D82A}">
                    <a16:rowId xmlns:a16="http://schemas.microsoft.com/office/drawing/2014/main" val="2992240095"/>
                  </a:ext>
                </a:extLst>
              </a:tr>
              <a:tr h="319340">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hi-IN" sz="1800" b="0" dirty="0"/>
                        <a:t>पारिवारिक आहार विविधता</a:t>
                      </a:r>
                      <a:endParaRPr kumimoji="0" lang="en-IN" sz="1800" b="0" i="0" u="none" strike="noStrike" kern="1200" cap="none" spc="0" normalizeH="0" baseline="0" noProof="0" dirty="0">
                        <a:ln>
                          <a:noFill/>
                        </a:ln>
                        <a:solidFill>
                          <a:prstClr val="black"/>
                        </a:solidFill>
                        <a:effectLst/>
                        <a:uLnTx/>
                        <a:uFillTx/>
                        <a:latin typeface="+mn-lt"/>
                        <a:ea typeface="+mn-ea"/>
                        <a:cs typeface="Arial" panose="020B0604020202020204" pitchFamily="34" charset="0"/>
                      </a:endParaRPr>
                    </a:p>
                  </a:txBody>
                  <a:tcPr marL="81898" marR="81898" marT="40949" marB="40949"/>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2000" b="0" i="0" u="none" strike="noStrike" kern="1200" cap="none" spc="0" normalizeH="0" baseline="0" noProof="0" dirty="0">
                        <a:ln>
                          <a:noFill/>
                        </a:ln>
                        <a:solidFill>
                          <a:prstClr val="black"/>
                        </a:solidFill>
                        <a:effectLst/>
                        <a:uLnTx/>
                        <a:uFillTx/>
                        <a:latin typeface="+mj-lt"/>
                        <a:ea typeface="+mn-ea"/>
                        <a:cs typeface="Arial" panose="020B0604020202020204" pitchFamily="34" charset="0"/>
                      </a:endParaRPr>
                    </a:p>
                  </a:txBody>
                  <a:tcPr/>
                </a:tc>
                <a:extLst>
                  <a:ext uri="{0D108BD9-81ED-4DB2-BD59-A6C34878D82A}">
                    <a16:rowId xmlns:a16="http://schemas.microsoft.com/office/drawing/2014/main" val="2242443892"/>
                  </a:ext>
                </a:extLst>
              </a:tr>
            </a:tbl>
          </a:graphicData>
        </a:graphic>
      </p:graphicFrame>
      <p:graphicFrame>
        <p:nvGraphicFramePr>
          <p:cNvPr id="14" name="Table 3">
            <a:extLst>
              <a:ext uri="{FF2B5EF4-FFF2-40B4-BE49-F238E27FC236}">
                <a16:creationId xmlns:a16="http://schemas.microsoft.com/office/drawing/2014/main" id="{E11E2029-4EB5-D9B2-98F8-6D98926EF954}"/>
              </a:ext>
            </a:extLst>
          </p:cNvPr>
          <p:cNvGraphicFramePr>
            <a:graphicFrameLocks noGrp="1"/>
          </p:cNvGraphicFramePr>
          <p:nvPr>
            <p:extLst>
              <p:ext uri="{D42A27DB-BD31-4B8C-83A1-F6EECF244321}">
                <p14:modId xmlns:p14="http://schemas.microsoft.com/office/powerpoint/2010/main" val="188823481"/>
              </p:ext>
            </p:extLst>
          </p:nvPr>
        </p:nvGraphicFramePr>
        <p:xfrm>
          <a:off x="9093324" y="2685254"/>
          <a:ext cx="2745759" cy="2257180"/>
        </p:xfrm>
        <a:graphic>
          <a:graphicData uri="http://schemas.openxmlformats.org/drawingml/2006/table">
            <a:tbl>
              <a:tblPr firstRow="1" bandRow="1"/>
              <a:tblGrid>
                <a:gridCol w="2745759">
                  <a:extLst>
                    <a:ext uri="{9D8B030D-6E8A-4147-A177-3AD203B41FA5}">
                      <a16:colId xmlns:a16="http://schemas.microsoft.com/office/drawing/2014/main" val="3432957609"/>
                    </a:ext>
                  </a:extLst>
                </a:gridCol>
              </a:tblGrid>
              <a:tr h="544644">
                <a:tc>
                  <a:txBody>
                    <a:bodyPr/>
                    <a:lstStyle>
                      <a:lvl1pPr marL="0" algn="l" defTabSz="914400" rtl="0" eaLnBrk="1" latinLnBrk="0" hangingPunct="1">
                        <a:defRPr sz="1800" b="1" kern="1200">
                          <a:solidFill>
                            <a:schemeClr val="lt1"/>
                          </a:solidFill>
                          <a:latin typeface="Gill Sans MT"/>
                        </a:defRPr>
                      </a:lvl1pPr>
                      <a:lvl2pPr marL="457200" algn="l" defTabSz="914400" rtl="0" eaLnBrk="1" latinLnBrk="0" hangingPunct="1">
                        <a:defRPr sz="1800" b="1" kern="1200">
                          <a:solidFill>
                            <a:schemeClr val="lt1"/>
                          </a:solidFill>
                          <a:latin typeface="Gill Sans MT"/>
                        </a:defRPr>
                      </a:lvl2pPr>
                      <a:lvl3pPr marL="914400" algn="l" defTabSz="914400" rtl="0" eaLnBrk="1" latinLnBrk="0" hangingPunct="1">
                        <a:defRPr sz="1800" b="1" kern="1200">
                          <a:solidFill>
                            <a:schemeClr val="lt1"/>
                          </a:solidFill>
                          <a:latin typeface="Gill Sans MT"/>
                        </a:defRPr>
                      </a:lvl3pPr>
                      <a:lvl4pPr marL="1371600" algn="l" defTabSz="914400" rtl="0" eaLnBrk="1" latinLnBrk="0" hangingPunct="1">
                        <a:defRPr sz="1800" b="1" kern="1200">
                          <a:solidFill>
                            <a:schemeClr val="lt1"/>
                          </a:solidFill>
                          <a:latin typeface="Gill Sans MT"/>
                        </a:defRPr>
                      </a:lvl4pPr>
                      <a:lvl5pPr marL="1828800" algn="l" defTabSz="914400" rtl="0" eaLnBrk="1" latinLnBrk="0" hangingPunct="1">
                        <a:defRPr sz="1800" b="1" kern="1200">
                          <a:solidFill>
                            <a:schemeClr val="lt1"/>
                          </a:solidFill>
                          <a:latin typeface="Gill Sans MT"/>
                        </a:defRPr>
                      </a:lvl5pPr>
                      <a:lvl6pPr marL="2286000" algn="l" defTabSz="914400" rtl="0" eaLnBrk="1" latinLnBrk="0" hangingPunct="1">
                        <a:defRPr sz="1800" b="1" kern="1200">
                          <a:solidFill>
                            <a:schemeClr val="lt1"/>
                          </a:solidFill>
                          <a:latin typeface="Gill Sans MT"/>
                        </a:defRPr>
                      </a:lvl6pPr>
                      <a:lvl7pPr marL="2743200" algn="l" defTabSz="914400" rtl="0" eaLnBrk="1" latinLnBrk="0" hangingPunct="1">
                        <a:defRPr sz="1800" b="1" kern="1200">
                          <a:solidFill>
                            <a:schemeClr val="lt1"/>
                          </a:solidFill>
                          <a:latin typeface="Gill Sans MT"/>
                        </a:defRPr>
                      </a:lvl7pPr>
                      <a:lvl8pPr marL="3200400" algn="l" defTabSz="914400" rtl="0" eaLnBrk="1" latinLnBrk="0" hangingPunct="1">
                        <a:defRPr sz="1800" b="1" kern="1200">
                          <a:solidFill>
                            <a:schemeClr val="lt1"/>
                          </a:solidFill>
                          <a:latin typeface="Gill Sans MT"/>
                        </a:defRPr>
                      </a:lvl8pPr>
                      <a:lvl9pPr marL="3657600" algn="l" defTabSz="914400" rtl="0" eaLnBrk="1" latinLnBrk="0" hangingPunct="1">
                        <a:defRPr sz="1800" b="1" kern="1200">
                          <a:solidFill>
                            <a:schemeClr val="lt1"/>
                          </a:solidFill>
                          <a:latin typeface="Gill Sans MT"/>
                        </a:defRPr>
                      </a:lvl9pPr>
                    </a:lstStyle>
                    <a:p>
                      <a:pPr algn="ctr"/>
                      <a:r>
                        <a:rPr lang="hi-IN" sz="2400" b="1" i="0" dirty="0">
                          <a:solidFill>
                            <a:schemeClr val="bg1"/>
                          </a:solidFill>
                          <a:effectLst/>
                          <a:latin typeface="Mangal" panose="02040503050203030202" pitchFamily="18" charset="0"/>
                          <a:cs typeface="+mn-cs"/>
                        </a:rPr>
                        <a:t>स्वच्छता </a:t>
                      </a:r>
                      <a:r>
                        <a:rPr lang="en-IN" sz="2400" b="1" i="0" dirty="0">
                          <a:solidFill>
                            <a:schemeClr val="bg1"/>
                          </a:solidFill>
                          <a:effectLst/>
                          <a:latin typeface="Mangal" panose="02040503050203030202" pitchFamily="18" charset="0"/>
                          <a:cs typeface="+mn-cs"/>
                        </a:rPr>
                        <a:t>/ </a:t>
                      </a:r>
                      <a:r>
                        <a:rPr lang="hi-IN" sz="2400" b="1" i="0" dirty="0">
                          <a:solidFill>
                            <a:schemeClr val="bg1"/>
                          </a:solidFill>
                          <a:effectLst/>
                          <a:latin typeface="Mangal" panose="02040503050203030202" pitchFamily="18" charset="0"/>
                          <a:cs typeface="+mn-cs"/>
                        </a:rPr>
                        <a:t>वाश</a:t>
                      </a:r>
                      <a:endParaRPr lang="en-US" sz="2400" b="1" kern="1200" dirty="0">
                        <a:solidFill>
                          <a:schemeClr val="bg1"/>
                        </a:solidFill>
                        <a:latin typeface="Mangal" panose="02040503050203030202" pitchFamily="18" charset="0"/>
                        <a:ea typeface="+mn-ea"/>
                        <a:cs typeface="Mangal" panose="02040503050203030202" pitchFamily="18" charset="0"/>
                      </a:endParaRPr>
                    </a:p>
                  </a:txBody>
                  <a:tcPr marL="81898" marR="81898" marT="40949" marB="40949">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solidFill>
                  </a:tcPr>
                </a:tc>
                <a:extLst>
                  <a:ext uri="{0D108BD9-81ED-4DB2-BD59-A6C34878D82A}">
                    <a16:rowId xmlns:a16="http://schemas.microsoft.com/office/drawing/2014/main" val="3050424196"/>
                  </a:ext>
                </a:extLst>
              </a:tr>
              <a:tr h="540999">
                <a:tc>
                  <a:txBody>
                    <a:bodyPr/>
                    <a:lstStyle>
                      <a:lvl1pPr marL="0" algn="l" defTabSz="914400" rtl="0" eaLnBrk="1" latinLnBrk="0" hangingPunct="1">
                        <a:defRPr sz="1800" kern="1200">
                          <a:solidFill>
                            <a:schemeClr val="dk1"/>
                          </a:solidFill>
                          <a:latin typeface="Gill Sans MT"/>
                        </a:defRPr>
                      </a:lvl1pPr>
                      <a:lvl2pPr marL="457200" algn="l" defTabSz="914400" rtl="0" eaLnBrk="1" latinLnBrk="0" hangingPunct="1">
                        <a:defRPr sz="1800" kern="1200">
                          <a:solidFill>
                            <a:schemeClr val="dk1"/>
                          </a:solidFill>
                          <a:latin typeface="Gill Sans MT"/>
                        </a:defRPr>
                      </a:lvl2pPr>
                      <a:lvl3pPr marL="914400" algn="l" defTabSz="914400" rtl="0" eaLnBrk="1" latinLnBrk="0" hangingPunct="1">
                        <a:defRPr sz="1800" kern="1200">
                          <a:solidFill>
                            <a:schemeClr val="dk1"/>
                          </a:solidFill>
                          <a:latin typeface="Gill Sans MT"/>
                        </a:defRPr>
                      </a:lvl3pPr>
                      <a:lvl4pPr marL="1371600" algn="l" defTabSz="914400" rtl="0" eaLnBrk="1" latinLnBrk="0" hangingPunct="1">
                        <a:defRPr sz="1800" kern="1200">
                          <a:solidFill>
                            <a:schemeClr val="dk1"/>
                          </a:solidFill>
                          <a:latin typeface="Gill Sans MT"/>
                        </a:defRPr>
                      </a:lvl4pPr>
                      <a:lvl5pPr marL="1828800" algn="l" defTabSz="914400" rtl="0" eaLnBrk="1" latinLnBrk="0" hangingPunct="1">
                        <a:defRPr sz="1800" kern="1200">
                          <a:solidFill>
                            <a:schemeClr val="dk1"/>
                          </a:solidFill>
                          <a:latin typeface="Gill Sans MT"/>
                        </a:defRPr>
                      </a:lvl5pPr>
                      <a:lvl6pPr marL="2286000" algn="l" defTabSz="914400" rtl="0" eaLnBrk="1" latinLnBrk="0" hangingPunct="1">
                        <a:defRPr sz="1800" kern="1200">
                          <a:solidFill>
                            <a:schemeClr val="dk1"/>
                          </a:solidFill>
                          <a:latin typeface="Gill Sans MT"/>
                        </a:defRPr>
                      </a:lvl6pPr>
                      <a:lvl7pPr marL="2743200" algn="l" defTabSz="914400" rtl="0" eaLnBrk="1" latinLnBrk="0" hangingPunct="1">
                        <a:defRPr sz="1800" kern="1200">
                          <a:solidFill>
                            <a:schemeClr val="dk1"/>
                          </a:solidFill>
                          <a:latin typeface="Gill Sans MT"/>
                        </a:defRPr>
                      </a:lvl7pPr>
                      <a:lvl8pPr marL="3200400" algn="l" defTabSz="914400" rtl="0" eaLnBrk="1" latinLnBrk="0" hangingPunct="1">
                        <a:defRPr sz="1800" kern="1200">
                          <a:solidFill>
                            <a:schemeClr val="dk1"/>
                          </a:solidFill>
                          <a:latin typeface="Gill Sans MT"/>
                        </a:defRPr>
                      </a:lvl8pPr>
                      <a:lvl9pPr marL="3657600" algn="l" defTabSz="914400" rtl="0" eaLnBrk="1" latinLnBrk="0" hangingPunct="1">
                        <a:defRPr sz="1800" kern="1200">
                          <a:solidFill>
                            <a:schemeClr val="dk1"/>
                          </a:solidFill>
                          <a:latin typeface="Gill Sans MT"/>
                        </a:defRPr>
                      </a:lvl9pPr>
                    </a:lstStyle>
                    <a:p>
                      <a:pPr marL="0" algn="ctr" defTabSz="914400" rtl="0" eaLnBrk="1" latinLnBrk="0" hangingPunct="1"/>
                      <a:r>
                        <a:rPr lang="hi-IN" sz="1800" b="0" kern="1200" dirty="0">
                          <a:solidFill>
                            <a:schemeClr val="dk1"/>
                          </a:solidFill>
                          <a:latin typeface="+mn-lt"/>
                          <a:ea typeface="+mn-ea"/>
                          <a:cs typeface="+mn-cs"/>
                        </a:rPr>
                        <a:t>स्वच्छता शौचालय का उपयोग</a:t>
                      </a:r>
                      <a:endParaRPr lang="en-IN" sz="1800" b="0" kern="1200" noProof="0" dirty="0">
                        <a:solidFill>
                          <a:schemeClr val="dk1"/>
                        </a:solidFill>
                        <a:latin typeface="+mn-lt"/>
                        <a:ea typeface="+mn-ea"/>
                        <a:cs typeface="+mn-cs"/>
                      </a:endParaRPr>
                    </a:p>
                  </a:txBody>
                  <a:tcPr marL="81898" marR="81898" marT="40949" marB="40949">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2043930183"/>
                  </a:ext>
                </a:extLst>
              </a:tr>
              <a:tr h="540999">
                <a:tc>
                  <a:txBody>
                    <a:bodyPr/>
                    <a:lstStyle>
                      <a:lvl1pPr marL="0" algn="l" defTabSz="914400" rtl="0" eaLnBrk="1" latinLnBrk="0" hangingPunct="1">
                        <a:defRPr sz="1800" kern="1200">
                          <a:solidFill>
                            <a:schemeClr val="dk1"/>
                          </a:solidFill>
                          <a:latin typeface="Gill Sans MT"/>
                        </a:defRPr>
                      </a:lvl1pPr>
                      <a:lvl2pPr marL="457200" algn="l" defTabSz="914400" rtl="0" eaLnBrk="1" latinLnBrk="0" hangingPunct="1">
                        <a:defRPr sz="1800" kern="1200">
                          <a:solidFill>
                            <a:schemeClr val="dk1"/>
                          </a:solidFill>
                          <a:latin typeface="Gill Sans MT"/>
                        </a:defRPr>
                      </a:lvl2pPr>
                      <a:lvl3pPr marL="914400" algn="l" defTabSz="914400" rtl="0" eaLnBrk="1" latinLnBrk="0" hangingPunct="1">
                        <a:defRPr sz="1800" kern="1200">
                          <a:solidFill>
                            <a:schemeClr val="dk1"/>
                          </a:solidFill>
                          <a:latin typeface="Gill Sans MT"/>
                        </a:defRPr>
                      </a:lvl3pPr>
                      <a:lvl4pPr marL="1371600" algn="l" defTabSz="914400" rtl="0" eaLnBrk="1" latinLnBrk="0" hangingPunct="1">
                        <a:defRPr sz="1800" kern="1200">
                          <a:solidFill>
                            <a:schemeClr val="dk1"/>
                          </a:solidFill>
                          <a:latin typeface="Gill Sans MT"/>
                        </a:defRPr>
                      </a:lvl4pPr>
                      <a:lvl5pPr marL="1828800" algn="l" defTabSz="914400" rtl="0" eaLnBrk="1" latinLnBrk="0" hangingPunct="1">
                        <a:defRPr sz="1800" kern="1200">
                          <a:solidFill>
                            <a:schemeClr val="dk1"/>
                          </a:solidFill>
                          <a:latin typeface="Gill Sans MT"/>
                        </a:defRPr>
                      </a:lvl5pPr>
                      <a:lvl6pPr marL="2286000" algn="l" defTabSz="914400" rtl="0" eaLnBrk="1" latinLnBrk="0" hangingPunct="1">
                        <a:defRPr sz="1800" kern="1200">
                          <a:solidFill>
                            <a:schemeClr val="dk1"/>
                          </a:solidFill>
                          <a:latin typeface="Gill Sans MT"/>
                        </a:defRPr>
                      </a:lvl6pPr>
                      <a:lvl7pPr marL="2743200" algn="l" defTabSz="914400" rtl="0" eaLnBrk="1" latinLnBrk="0" hangingPunct="1">
                        <a:defRPr sz="1800" kern="1200">
                          <a:solidFill>
                            <a:schemeClr val="dk1"/>
                          </a:solidFill>
                          <a:latin typeface="Gill Sans MT"/>
                        </a:defRPr>
                      </a:lvl7pPr>
                      <a:lvl8pPr marL="3200400" algn="l" defTabSz="914400" rtl="0" eaLnBrk="1" latinLnBrk="0" hangingPunct="1">
                        <a:defRPr sz="1800" kern="1200">
                          <a:solidFill>
                            <a:schemeClr val="dk1"/>
                          </a:solidFill>
                          <a:latin typeface="Gill Sans MT"/>
                        </a:defRPr>
                      </a:lvl8pPr>
                      <a:lvl9pPr marL="3657600" algn="l" defTabSz="914400" rtl="0" eaLnBrk="1" latinLnBrk="0" hangingPunct="1">
                        <a:defRPr sz="1800" kern="1200">
                          <a:solidFill>
                            <a:schemeClr val="dk1"/>
                          </a:solidFill>
                          <a:latin typeface="Gill Sans MT"/>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hi-IN" sz="1800" b="0" kern="1200" dirty="0">
                          <a:solidFill>
                            <a:schemeClr val="dk1"/>
                          </a:solidFill>
                          <a:latin typeface="+mn-lt"/>
                          <a:ea typeface="+mn-ea"/>
                          <a:cs typeface="+mn-cs"/>
                        </a:rPr>
                        <a:t>हाथ धोने की प्रथा</a:t>
                      </a:r>
                      <a:endParaRPr lang="en-IN" sz="1800" b="0" kern="1200" noProof="0" dirty="0">
                        <a:solidFill>
                          <a:schemeClr val="dk1"/>
                        </a:solidFill>
                        <a:latin typeface="+mn-lt"/>
                        <a:ea typeface="+mn-ea"/>
                        <a:cs typeface="+mn-cs"/>
                      </a:endParaRPr>
                    </a:p>
                  </a:txBody>
                  <a:tcPr marL="81898" marR="81898" marT="40949" marB="40949">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846753373"/>
                  </a:ext>
                </a:extLst>
              </a:tr>
              <a:tr h="540999">
                <a:tc>
                  <a:txBody>
                    <a:bodyPr/>
                    <a:lstStyle>
                      <a:lvl1pPr marL="0" algn="l" defTabSz="914400" rtl="0" eaLnBrk="1" latinLnBrk="0" hangingPunct="1">
                        <a:defRPr sz="1800" kern="1200">
                          <a:solidFill>
                            <a:schemeClr val="dk1"/>
                          </a:solidFill>
                          <a:latin typeface="Gill Sans MT"/>
                        </a:defRPr>
                      </a:lvl1pPr>
                      <a:lvl2pPr marL="457200" algn="l" defTabSz="914400" rtl="0" eaLnBrk="1" latinLnBrk="0" hangingPunct="1">
                        <a:defRPr sz="1800" kern="1200">
                          <a:solidFill>
                            <a:schemeClr val="dk1"/>
                          </a:solidFill>
                          <a:latin typeface="Gill Sans MT"/>
                        </a:defRPr>
                      </a:lvl2pPr>
                      <a:lvl3pPr marL="914400" algn="l" defTabSz="914400" rtl="0" eaLnBrk="1" latinLnBrk="0" hangingPunct="1">
                        <a:defRPr sz="1800" kern="1200">
                          <a:solidFill>
                            <a:schemeClr val="dk1"/>
                          </a:solidFill>
                          <a:latin typeface="Gill Sans MT"/>
                        </a:defRPr>
                      </a:lvl3pPr>
                      <a:lvl4pPr marL="1371600" algn="l" defTabSz="914400" rtl="0" eaLnBrk="1" latinLnBrk="0" hangingPunct="1">
                        <a:defRPr sz="1800" kern="1200">
                          <a:solidFill>
                            <a:schemeClr val="dk1"/>
                          </a:solidFill>
                          <a:latin typeface="Gill Sans MT"/>
                        </a:defRPr>
                      </a:lvl4pPr>
                      <a:lvl5pPr marL="1828800" algn="l" defTabSz="914400" rtl="0" eaLnBrk="1" latinLnBrk="0" hangingPunct="1">
                        <a:defRPr sz="1800" kern="1200">
                          <a:solidFill>
                            <a:schemeClr val="dk1"/>
                          </a:solidFill>
                          <a:latin typeface="Gill Sans MT"/>
                        </a:defRPr>
                      </a:lvl5pPr>
                      <a:lvl6pPr marL="2286000" algn="l" defTabSz="914400" rtl="0" eaLnBrk="1" latinLnBrk="0" hangingPunct="1">
                        <a:defRPr sz="1800" kern="1200">
                          <a:solidFill>
                            <a:schemeClr val="dk1"/>
                          </a:solidFill>
                          <a:latin typeface="Gill Sans MT"/>
                        </a:defRPr>
                      </a:lvl6pPr>
                      <a:lvl7pPr marL="2743200" algn="l" defTabSz="914400" rtl="0" eaLnBrk="1" latinLnBrk="0" hangingPunct="1">
                        <a:defRPr sz="1800" kern="1200">
                          <a:solidFill>
                            <a:schemeClr val="dk1"/>
                          </a:solidFill>
                          <a:latin typeface="Gill Sans MT"/>
                        </a:defRPr>
                      </a:lvl7pPr>
                      <a:lvl8pPr marL="3200400" algn="l" defTabSz="914400" rtl="0" eaLnBrk="1" latinLnBrk="0" hangingPunct="1">
                        <a:defRPr sz="1800" kern="1200">
                          <a:solidFill>
                            <a:schemeClr val="dk1"/>
                          </a:solidFill>
                          <a:latin typeface="Gill Sans MT"/>
                        </a:defRPr>
                      </a:lvl8pPr>
                      <a:lvl9pPr marL="3657600" algn="l" defTabSz="914400" rtl="0" eaLnBrk="1" latinLnBrk="0" hangingPunct="1">
                        <a:defRPr sz="1800" kern="1200">
                          <a:solidFill>
                            <a:schemeClr val="dk1"/>
                          </a:solidFill>
                          <a:latin typeface="Gill Sans MT"/>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hi-IN" sz="1800" b="0" kern="1200" dirty="0">
                          <a:solidFill>
                            <a:schemeClr val="dk1"/>
                          </a:solidFill>
                          <a:latin typeface="+mn-lt"/>
                          <a:ea typeface="+mn-ea"/>
                          <a:cs typeface="+mn-cs"/>
                        </a:rPr>
                        <a:t>घरेलू कचरे का प्रबंधन</a:t>
                      </a:r>
                      <a:endParaRPr lang="en-IN" sz="1800" b="0" kern="1200" noProof="0" dirty="0">
                        <a:solidFill>
                          <a:schemeClr val="dk1"/>
                        </a:solidFill>
                        <a:latin typeface="+mn-lt"/>
                        <a:ea typeface="+mn-ea"/>
                        <a:cs typeface="+mn-cs"/>
                      </a:endParaRPr>
                    </a:p>
                  </a:txBody>
                  <a:tcPr marL="81898" marR="81898" marT="40949" marB="40949">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1158472936"/>
                  </a:ext>
                </a:extLst>
              </a:tr>
            </a:tbl>
          </a:graphicData>
        </a:graphic>
      </p:graphicFrame>
    </p:spTree>
    <p:extLst>
      <p:ext uri="{BB962C8B-B14F-4D97-AF65-F5344CB8AC3E}">
        <p14:creationId xmlns:p14="http://schemas.microsoft.com/office/powerpoint/2010/main" val="2814833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4"/>
                                        </p:tgtEl>
                                        <p:attrNameLst>
                                          <p:attrName>style.visibility</p:attrName>
                                        </p:attrNameLst>
                                      </p:cBhvr>
                                      <p:to>
                                        <p:strVal val="visible"/>
                                      </p:to>
                                    </p:set>
                                    <p:animEffect transition="in" filter="fade">
                                      <p:cBhvr>
                                        <p:cTn id="7" dur="500"/>
                                        <p:tgtEl>
                                          <p:spTgt spid="205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056"/>
                                        </p:tgtEl>
                                        <p:attrNameLst>
                                          <p:attrName>style.visibility</p:attrName>
                                        </p:attrNameLst>
                                      </p:cBhvr>
                                      <p:to>
                                        <p:strVal val="visible"/>
                                      </p:to>
                                    </p:set>
                                    <p:animEffect transition="in" filter="fade">
                                      <p:cBhvr>
                                        <p:cTn id="26" dur="500"/>
                                        <p:tgtEl>
                                          <p:spTgt spid="2056"/>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par>
                                <p:cTn id="30" presetID="10" presetClass="entr" presetSubtype="0" fill="hold"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par>
                                <p:cTn id="33" presetID="10" presetClass="entr" presetSubtype="0" fill="hold" nodeType="with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8">
            <a:extLst>
              <a:ext uri="{FF2B5EF4-FFF2-40B4-BE49-F238E27FC236}">
                <a16:creationId xmlns:a16="http://schemas.microsoft.com/office/drawing/2014/main" id="{82874526-A69D-450F-AB52-3A991C92B45E}"/>
              </a:ext>
            </a:extLst>
          </p:cNvPr>
          <p:cNvGraphicFramePr>
            <a:graphicFrameLocks noGrp="1"/>
          </p:cNvGraphicFramePr>
          <p:nvPr>
            <p:extLst>
              <p:ext uri="{D42A27DB-BD31-4B8C-83A1-F6EECF244321}">
                <p14:modId xmlns:p14="http://schemas.microsoft.com/office/powerpoint/2010/main" val="3273432900"/>
              </p:ext>
            </p:extLst>
          </p:nvPr>
        </p:nvGraphicFramePr>
        <p:xfrm>
          <a:off x="710120" y="271742"/>
          <a:ext cx="11286480" cy="762000"/>
        </p:xfrm>
        <a:graphic>
          <a:graphicData uri="http://schemas.openxmlformats.org/drawingml/2006/table">
            <a:tbl>
              <a:tblPr firstRow="1" bandRow="1">
                <a:tableStyleId>{638B1855-1B75-4FBE-930C-398BA8C253C6}</a:tableStyleId>
              </a:tblPr>
              <a:tblGrid>
                <a:gridCol w="11286480">
                  <a:extLst>
                    <a:ext uri="{9D8B030D-6E8A-4147-A177-3AD203B41FA5}">
                      <a16:colId xmlns:a16="http://schemas.microsoft.com/office/drawing/2014/main" val="2512012357"/>
                    </a:ext>
                  </a:extLst>
                </a:gridCol>
              </a:tblGrid>
              <a:tr h="725579">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hi-IN" altLang="en-US" sz="3200" b="1" i="0" u="none" strike="noStrike" cap="none" normalizeH="0" baseline="0" dirty="0">
                          <a:ln>
                            <a:noFill/>
                          </a:ln>
                          <a:solidFill>
                            <a:schemeClr val="tx1"/>
                          </a:solidFill>
                          <a:effectLst/>
                          <a:latin typeface="inherit"/>
                          <a:cs typeface="Mangal" panose="02040503050203030202" pitchFamily="18" charset="0"/>
                        </a:rPr>
                        <a:t>रणनीतिक</a:t>
                      </a:r>
                      <a:r>
                        <a:rPr lang="hi-IN" sz="3200" dirty="0">
                          <a:solidFill>
                            <a:schemeClr val="tx1"/>
                          </a:solidFill>
                        </a:rPr>
                        <a:t> स्तंभों का अवलोकन</a:t>
                      </a:r>
                      <a:endParaRPr lang="en-IN" sz="3200" b="1"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2778920424"/>
                  </a:ext>
                </a:extLst>
              </a:tr>
            </a:tbl>
          </a:graphicData>
        </a:graphic>
      </p:graphicFrame>
      <p:graphicFrame>
        <p:nvGraphicFramePr>
          <p:cNvPr id="4" name="Table 8">
            <a:extLst>
              <a:ext uri="{FF2B5EF4-FFF2-40B4-BE49-F238E27FC236}">
                <a16:creationId xmlns:a16="http://schemas.microsoft.com/office/drawing/2014/main" id="{82874526-A69D-450F-AB52-3A991C92B45E}"/>
              </a:ext>
            </a:extLst>
          </p:cNvPr>
          <p:cNvGraphicFramePr>
            <a:graphicFrameLocks noGrp="1"/>
          </p:cNvGraphicFramePr>
          <p:nvPr>
            <p:extLst>
              <p:ext uri="{D42A27DB-BD31-4B8C-83A1-F6EECF244321}">
                <p14:modId xmlns:p14="http://schemas.microsoft.com/office/powerpoint/2010/main" val="1453922394"/>
              </p:ext>
            </p:extLst>
          </p:nvPr>
        </p:nvGraphicFramePr>
        <p:xfrm>
          <a:off x="710120" y="1138634"/>
          <a:ext cx="2821620" cy="1310639"/>
        </p:xfrm>
        <a:graphic>
          <a:graphicData uri="http://schemas.openxmlformats.org/drawingml/2006/table">
            <a:tbl>
              <a:tblPr firstRow="1" bandRow="1">
                <a:tableStyleId>{638B1855-1B75-4FBE-930C-398BA8C253C6}</a:tableStyleId>
              </a:tblPr>
              <a:tblGrid>
                <a:gridCol w="2821620">
                  <a:extLst>
                    <a:ext uri="{9D8B030D-6E8A-4147-A177-3AD203B41FA5}">
                      <a16:colId xmlns:a16="http://schemas.microsoft.com/office/drawing/2014/main" val="2512012357"/>
                    </a:ext>
                  </a:extLst>
                </a:gridCol>
              </a:tblGrid>
              <a:tr h="1310639">
                <a:tc>
                  <a:txBody>
                    <a:bodyPr/>
                    <a:lstStyle/>
                    <a:p>
                      <a:pPr algn="ctr"/>
                      <a:r>
                        <a:rPr lang="hi-IN" dirty="0">
                          <a:solidFill>
                            <a:schemeClr val="bg1"/>
                          </a:solidFill>
                        </a:rPr>
                        <a:t>सिस्टम को मजबूत बनाना (FNHW को एकीकृत करने के लिए सिस्टम की बेहतर क्षमता)</a:t>
                      </a:r>
                      <a:endParaRPr lang="en-US" sz="1500" b="1" kern="1200" dirty="0">
                        <a:solidFill>
                          <a:schemeClr val="bg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3394606731"/>
                  </a:ext>
                </a:extLst>
              </a:tr>
            </a:tbl>
          </a:graphicData>
        </a:graphic>
      </p:graphicFrame>
      <p:graphicFrame>
        <p:nvGraphicFramePr>
          <p:cNvPr id="5" name="Table 8">
            <a:extLst>
              <a:ext uri="{FF2B5EF4-FFF2-40B4-BE49-F238E27FC236}">
                <a16:creationId xmlns:a16="http://schemas.microsoft.com/office/drawing/2014/main" id="{82874526-A69D-450F-AB52-3A991C92B45E}"/>
              </a:ext>
            </a:extLst>
          </p:cNvPr>
          <p:cNvGraphicFramePr>
            <a:graphicFrameLocks noGrp="1"/>
          </p:cNvGraphicFramePr>
          <p:nvPr/>
        </p:nvGraphicFramePr>
        <p:xfrm>
          <a:off x="710120" y="2604656"/>
          <a:ext cx="2821620" cy="4175758"/>
        </p:xfrm>
        <a:graphic>
          <a:graphicData uri="http://schemas.openxmlformats.org/drawingml/2006/table">
            <a:tbl>
              <a:tblPr firstRow="1" bandRow="1">
                <a:tableStyleId>{638B1855-1B75-4FBE-930C-398BA8C253C6}</a:tableStyleId>
              </a:tblPr>
              <a:tblGrid>
                <a:gridCol w="2821620">
                  <a:extLst>
                    <a:ext uri="{9D8B030D-6E8A-4147-A177-3AD203B41FA5}">
                      <a16:colId xmlns:a16="http://schemas.microsoft.com/office/drawing/2014/main" val="2512012357"/>
                    </a:ext>
                  </a:extLst>
                </a:gridCol>
              </a:tblGrid>
              <a:tr h="4175758">
                <a:tc>
                  <a:txBody>
                    <a:bodyPr/>
                    <a:lstStyle/>
                    <a:p>
                      <a:pPr marL="285750" indent="-285750" algn="just">
                        <a:buFont typeface="Arial" panose="020B0604020202020204" pitchFamily="34" charset="0"/>
                        <a:buChar char="•"/>
                      </a:pPr>
                      <a:r>
                        <a:rPr lang="hi-IN" sz="1400" b="1" dirty="0">
                          <a:solidFill>
                            <a:schemeClr val="tx2">
                              <a:lumMod val="75000"/>
                            </a:schemeClr>
                          </a:solidFill>
                        </a:rPr>
                        <a:t>FNHW नोडल व्यक्ति की पहचान करें</a:t>
                      </a:r>
                      <a:endParaRPr lang="en-US" sz="1400" b="1" dirty="0">
                        <a:solidFill>
                          <a:schemeClr val="tx2">
                            <a:lumMod val="75000"/>
                          </a:schemeClr>
                        </a:solidFill>
                      </a:endParaRPr>
                    </a:p>
                    <a:p>
                      <a:pPr marL="285750" indent="-285750" algn="just">
                        <a:buFont typeface="Arial" panose="020B0604020202020204" pitchFamily="34" charset="0"/>
                        <a:buChar char="•"/>
                      </a:pPr>
                      <a:r>
                        <a:rPr lang="hi-IN" sz="1400" b="1" dirty="0">
                          <a:solidFill>
                            <a:schemeClr val="tx2">
                              <a:lumMod val="75000"/>
                            </a:schemeClr>
                          </a:solidFill>
                        </a:rPr>
                        <a:t>फॉर्म कोर कमेटी </a:t>
                      </a:r>
                      <a:endParaRPr lang="en-US" sz="1400" b="1" dirty="0">
                        <a:solidFill>
                          <a:schemeClr val="tx2">
                            <a:lumMod val="75000"/>
                          </a:schemeClr>
                        </a:solidFill>
                      </a:endParaRPr>
                    </a:p>
                    <a:p>
                      <a:pPr marL="285750" indent="-285750" algn="just">
                        <a:buFont typeface="Arial" panose="020B0604020202020204" pitchFamily="34" charset="0"/>
                        <a:buChar char="•"/>
                      </a:pPr>
                      <a:r>
                        <a:rPr lang="hi-IN" sz="1400" b="1" dirty="0">
                          <a:solidFill>
                            <a:schemeClr val="tx2">
                              <a:lumMod val="75000"/>
                            </a:schemeClr>
                          </a:solidFill>
                        </a:rPr>
                        <a:t>रणनीति, दिशानिर्देश, एसओपी और अन्य दस्तावेज विकसित करें</a:t>
                      </a:r>
                      <a:endParaRPr lang="en-US" sz="1400" b="1" dirty="0">
                        <a:solidFill>
                          <a:schemeClr val="tx2">
                            <a:lumMod val="75000"/>
                          </a:schemeClr>
                        </a:solidFill>
                      </a:endParaRPr>
                    </a:p>
                    <a:p>
                      <a:pPr marL="285750" indent="-285750" algn="just">
                        <a:buFont typeface="Arial" panose="020B0604020202020204" pitchFamily="34" charset="0"/>
                        <a:buChar char="•"/>
                      </a:pPr>
                      <a:r>
                        <a:rPr lang="hi-IN" sz="1400" b="1" dirty="0">
                          <a:solidFill>
                            <a:schemeClr val="tx2">
                              <a:lumMod val="75000"/>
                            </a:schemeClr>
                          </a:solidFill>
                        </a:rPr>
                        <a:t>संसाधन पूल विकसित करें सेवाओं और संसाधन सामग्री के विशेष पैकेज डिज़ाइन करें</a:t>
                      </a:r>
                      <a:endParaRPr lang="en-US" sz="1400" b="1" dirty="0">
                        <a:solidFill>
                          <a:schemeClr val="tx2">
                            <a:lumMod val="75000"/>
                          </a:schemeClr>
                        </a:solidFill>
                      </a:endParaRPr>
                    </a:p>
                    <a:p>
                      <a:pPr marL="285750" indent="-285750" algn="just">
                        <a:buFont typeface="Arial" panose="020B0604020202020204" pitchFamily="34" charset="0"/>
                        <a:buChar char="•"/>
                      </a:pPr>
                      <a:r>
                        <a:rPr lang="hi-IN" sz="1400" b="1" dirty="0">
                          <a:solidFill>
                            <a:schemeClr val="tx2">
                              <a:lumMod val="75000"/>
                            </a:schemeClr>
                          </a:solidFill>
                        </a:rPr>
                        <a:t>राज्य, जिला, ब्लॉक, सीएलएफ, वीओ और एसएचजी स्तरों पर एसआरएलएम नोडल के लिए प्रशिक्षण कैस्केड तय करना और क्षमता निर्माण करना। </a:t>
                      </a:r>
                      <a:endParaRPr lang="en-US" sz="1400" b="1" dirty="0">
                        <a:solidFill>
                          <a:schemeClr val="tx2">
                            <a:lumMod val="75000"/>
                          </a:schemeClr>
                        </a:solidFill>
                      </a:endParaRPr>
                    </a:p>
                    <a:p>
                      <a:pPr marL="285750" indent="-285750" algn="just">
                        <a:buFont typeface="Arial" panose="020B0604020202020204" pitchFamily="34" charset="0"/>
                        <a:buChar char="•"/>
                      </a:pPr>
                      <a:r>
                        <a:rPr lang="hi-IN" sz="1400" b="1" dirty="0">
                          <a:solidFill>
                            <a:schemeClr val="tx2">
                              <a:lumMod val="75000"/>
                            </a:schemeClr>
                          </a:solidFill>
                        </a:rPr>
                        <a:t>रिपोर्टिंग, समीक्षा और निगरानी की अनुसूची स्थापित करें</a:t>
                      </a:r>
                      <a:endParaRPr lang="en-IN" sz="1400" b="1" kern="1200" dirty="0">
                        <a:solidFill>
                          <a:schemeClr val="tx2">
                            <a:lumMod val="75000"/>
                          </a:schemeClr>
                        </a:solidFill>
                        <a:latin typeface="+mn-lt"/>
                        <a:ea typeface="+mn-ea"/>
                        <a:cs typeface="+mn-cs"/>
                      </a:endParaRPr>
                    </a:p>
                    <a:p>
                      <a:pPr marL="285750" indent="-285750" algn="just">
                        <a:buFont typeface="Arial" panose="020B0604020202020204" pitchFamily="34" charset="0"/>
                        <a:buChar char="•"/>
                      </a:pPr>
                      <a:r>
                        <a:rPr lang="hi-IN" sz="1400" b="1" dirty="0">
                          <a:solidFill>
                            <a:schemeClr val="tx2">
                              <a:lumMod val="75000"/>
                            </a:schemeClr>
                          </a:solidFill>
                        </a:rPr>
                        <a:t>संबंधित कर्मचारियों और संवर्ग के नौकरी विवरण को संशोधित करें</a:t>
                      </a:r>
                      <a:endParaRPr lang="en-US" sz="1400" b="1" dirty="0">
                        <a:solidFill>
                          <a:schemeClr val="tx2">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98480828"/>
                  </a:ext>
                </a:extLst>
              </a:tr>
            </a:tbl>
          </a:graphicData>
        </a:graphic>
      </p:graphicFrame>
      <p:graphicFrame>
        <p:nvGraphicFramePr>
          <p:cNvPr id="6" name="Table 8">
            <a:extLst>
              <a:ext uri="{FF2B5EF4-FFF2-40B4-BE49-F238E27FC236}">
                <a16:creationId xmlns:a16="http://schemas.microsoft.com/office/drawing/2014/main" id="{82874526-A69D-450F-AB52-3A991C92B45E}"/>
              </a:ext>
            </a:extLst>
          </p:cNvPr>
          <p:cNvGraphicFramePr>
            <a:graphicFrameLocks noGrp="1"/>
          </p:cNvGraphicFramePr>
          <p:nvPr>
            <p:extLst>
              <p:ext uri="{D42A27DB-BD31-4B8C-83A1-F6EECF244321}">
                <p14:modId xmlns:p14="http://schemas.microsoft.com/office/powerpoint/2010/main" val="1334379244"/>
              </p:ext>
            </p:extLst>
          </p:nvPr>
        </p:nvGraphicFramePr>
        <p:xfrm>
          <a:off x="3531740" y="1138633"/>
          <a:ext cx="2821620" cy="1310639"/>
        </p:xfrm>
        <a:graphic>
          <a:graphicData uri="http://schemas.openxmlformats.org/drawingml/2006/table">
            <a:tbl>
              <a:tblPr firstRow="1" bandRow="1">
                <a:tableStyleId>{638B1855-1B75-4FBE-930C-398BA8C253C6}</a:tableStyleId>
              </a:tblPr>
              <a:tblGrid>
                <a:gridCol w="2821620">
                  <a:extLst>
                    <a:ext uri="{9D8B030D-6E8A-4147-A177-3AD203B41FA5}">
                      <a16:colId xmlns:a16="http://schemas.microsoft.com/office/drawing/2014/main" val="2512012357"/>
                    </a:ext>
                  </a:extLst>
                </a:gridCol>
              </a:tblGrid>
              <a:tr h="1310639">
                <a:tc>
                  <a:txBody>
                    <a:bodyPr/>
                    <a:lstStyle/>
                    <a:p>
                      <a:pPr algn="ctr"/>
                      <a:r>
                        <a:rPr lang="hi-IN" sz="1800" dirty="0">
                          <a:solidFill>
                            <a:schemeClr val="bg1"/>
                          </a:solidFill>
                        </a:rPr>
                        <a:t>अभिसरण (उन्नत सेवाओं के लिए संबंधित विभागों और एसआरएलएम वर्टिकल के साथ अभिसरण)</a:t>
                      </a:r>
                      <a:endParaRPr lang="en-US" sz="1800" b="1" kern="1200" dirty="0">
                        <a:solidFill>
                          <a:schemeClr val="bg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3394606731"/>
                  </a:ext>
                </a:extLst>
              </a:tr>
            </a:tbl>
          </a:graphicData>
        </a:graphic>
      </p:graphicFrame>
      <p:graphicFrame>
        <p:nvGraphicFramePr>
          <p:cNvPr id="7" name="Table 8">
            <a:extLst>
              <a:ext uri="{FF2B5EF4-FFF2-40B4-BE49-F238E27FC236}">
                <a16:creationId xmlns:a16="http://schemas.microsoft.com/office/drawing/2014/main" id="{82874526-A69D-450F-AB52-3A991C92B45E}"/>
              </a:ext>
            </a:extLst>
          </p:cNvPr>
          <p:cNvGraphicFramePr>
            <a:graphicFrameLocks noGrp="1"/>
          </p:cNvGraphicFramePr>
          <p:nvPr>
            <p:extLst>
              <p:ext uri="{D42A27DB-BD31-4B8C-83A1-F6EECF244321}">
                <p14:modId xmlns:p14="http://schemas.microsoft.com/office/powerpoint/2010/main" val="1823526439"/>
              </p:ext>
            </p:extLst>
          </p:nvPr>
        </p:nvGraphicFramePr>
        <p:xfrm>
          <a:off x="6367215" y="1138632"/>
          <a:ext cx="2821620" cy="1302125"/>
        </p:xfrm>
        <a:graphic>
          <a:graphicData uri="http://schemas.openxmlformats.org/drawingml/2006/table">
            <a:tbl>
              <a:tblPr firstRow="1" bandRow="1">
                <a:tableStyleId>{638B1855-1B75-4FBE-930C-398BA8C253C6}</a:tableStyleId>
              </a:tblPr>
              <a:tblGrid>
                <a:gridCol w="2821620">
                  <a:extLst>
                    <a:ext uri="{9D8B030D-6E8A-4147-A177-3AD203B41FA5}">
                      <a16:colId xmlns:a16="http://schemas.microsoft.com/office/drawing/2014/main" val="2512012357"/>
                    </a:ext>
                  </a:extLst>
                </a:gridCol>
              </a:tblGrid>
              <a:tr h="130212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hi-IN" sz="1800" dirty="0">
                          <a:solidFill>
                            <a:schemeClr val="bg1"/>
                          </a:solidFill>
                        </a:rPr>
                        <a:t>एस</a:t>
                      </a:r>
                      <a:r>
                        <a:rPr lang="en-US" sz="1800" dirty="0">
                          <a:solidFill>
                            <a:schemeClr val="bg1"/>
                          </a:solidFill>
                        </a:rPr>
                        <a:t> </a:t>
                      </a:r>
                      <a:r>
                        <a:rPr lang="hi-IN" sz="1800" dirty="0">
                          <a:solidFill>
                            <a:schemeClr val="bg1"/>
                          </a:solidFill>
                        </a:rPr>
                        <a:t>बी</a:t>
                      </a:r>
                      <a:r>
                        <a:rPr lang="en-US" sz="1800" dirty="0">
                          <a:solidFill>
                            <a:schemeClr val="bg1"/>
                          </a:solidFill>
                        </a:rPr>
                        <a:t> </a:t>
                      </a:r>
                      <a:r>
                        <a:rPr lang="hi-IN" sz="1800" dirty="0">
                          <a:solidFill>
                            <a:schemeClr val="bg1"/>
                          </a:solidFill>
                        </a:rPr>
                        <a:t>सी</a:t>
                      </a:r>
                      <a:r>
                        <a:rPr lang="en-US" sz="1800" dirty="0">
                          <a:solidFill>
                            <a:schemeClr val="bg1"/>
                          </a:solidFill>
                        </a:rPr>
                        <a:t> </a:t>
                      </a:r>
                      <a:r>
                        <a:rPr lang="hi-IN" sz="1800" dirty="0">
                          <a:solidFill>
                            <a:schemeClr val="bg1"/>
                          </a:solidFill>
                        </a:rPr>
                        <a:t>सी </a:t>
                      </a:r>
                      <a:endParaRPr lang="en-IN" sz="1800" dirty="0">
                        <a:solidFill>
                          <a:schemeClr val="bg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hi-IN" sz="1800" dirty="0">
                          <a:solidFill>
                            <a:schemeClr val="bg1"/>
                          </a:solidFill>
                        </a:rPr>
                        <a:t>(स्वयं सहायता समूहों के बीच व्यवहार परिवर्तन को बढ़ावा दिया)</a:t>
                      </a:r>
                      <a:endParaRPr lang="en-US" sz="1800" kern="12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3394606731"/>
                  </a:ext>
                </a:extLst>
              </a:tr>
            </a:tbl>
          </a:graphicData>
        </a:graphic>
      </p:graphicFrame>
      <p:graphicFrame>
        <p:nvGraphicFramePr>
          <p:cNvPr id="8" name="Table 8">
            <a:extLst>
              <a:ext uri="{FF2B5EF4-FFF2-40B4-BE49-F238E27FC236}">
                <a16:creationId xmlns:a16="http://schemas.microsoft.com/office/drawing/2014/main" id="{82874526-A69D-450F-AB52-3A991C92B45E}"/>
              </a:ext>
            </a:extLst>
          </p:cNvPr>
          <p:cNvGraphicFramePr>
            <a:graphicFrameLocks noGrp="1"/>
          </p:cNvGraphicFramePr>
          <p:nvPr>
            <p:extLst>
              <p:ext uri="{D42A27DB-BD31-4B8C-83A1-F6EECF244321}">
                <p14:modId xmlns:p14="http://schemas.microsoft.com/office/powerpoint/2010/main" val="2417002045"/>
              </p:ext>
            </p:extLst>
          </p:nvPr>
        </p:nvGraphicFramePr>
        <p:xfrm>
          <a:off x="9202690" y="1147148"/>
          <a:ext cx="2821620" cy="1302125"/>
        </p:xfrm>
        <a:graphic>
          <a:graphicData uri="http://schemas.openxmlformats.org/drawingml/2006/table">
            <a:tbl>
              <a:tblPr firstRow="1" bandRow="1">
                <a:tableStyleId>{638B1855-1B75-4FBE-930C-398BA8C253C6}</a:tableStyleId>
              </a:tblPr>
              <a:tblGrid>
                <a:gridCol w="2821620">
                  <a:extLst>
                    <a:ext uri="{9D8B030D-6E8A-4147-A177-3AD203B41FA5}">
                      <a16:colId xmlns:a16="http://schemas.microsoft.com/office/drawing/2014/main" val="2512012357"/>
                    </a:ext>
                  </a:extLst>
                </a:gridCol>
              </a:tblGrid>
              <a:tr h="1302125">
                <a:tc>
                  <a:txBody>
                    <a:bodyPr/>
                    <a:lstStyle/>
                    <a:p>
                      <a:pPr algn="ctr"/>
                      <a:r>
                        <a:rPr lang="hi-IN" sz="1800" dirty="0">
                          <a:solidFill>
                            <a:schemeClr val="bg1"/>
                          </a:solidFill>
                          <a:latin typeface="+mn-lt"/>
                        </a:rPr>
                        <a:t>एफ</a:t>
                      </a:r>
                      <a:r>
                        <a:rPr lang="en-US" sz="1800" dirty="0">
                          <a:solidFill>
                            <a:schemeClr val="bg1"/>
                          </a:solidFill>
                          <a:latin typeface="+mn-lt"/>
                        </a:rPr>
                        <a:t> </a:t>
                      </a:r>
                      <a:r>
                        <a:rPr lang="hi-IN" sz="1800" dirty="0">
                          <a:solidFill>
                            <a:schemeClr val="bg1"/>
                          </a:solidFill>
                          <a:latin typeface="+mn-lt"/>
                        </a:rPr>
                        <a:t>एन</a:t>
                      </a:r>
                      <a:r>
                        <a:rPr lang="en-US" sz="1800" dirty="0">
                          <a:solidFill>
                            <a:schemeClr val="bg1"/>
                          </a:solidFill>
                          <a:latin typeface="+mn-lt"/>
                        </a:rPr>
                        <a:t> </a:t>
                      </a:r>
                      <a:r>
                        <a:rPr lang="hi-IN" sz="1800" dirty="0">
                          <a:solidFill>
                            <a:schemeClr val="bg1"/>
                          </a:solidFill>
                          <a:latin typeface="+mn-lt"/>
                        </a:rPr>
                        <a:t>एच</a:t>
                      </a:r>
                      <a:r>
                        <a:rPr lang="en-US" sz="1800" dirty="0">
                          <a:solidFill>
                            <a:schemeClr val="bg1"/>
                          </a:solidFill>
                          <a:latin typeface="+mn-lt"/>
                        </a:rPr>
                        <a:t> </a:t>
                      </a:r>
                      <a:r>
                        <a:rPr lang="hi-IN" sz="1800" dirty="0">
                          <a:solidFill>
                            <a:schemeClr val="bg1"/>
                          </a:solidFill>
                          <a:latin typeface="+mn-lt"/>
                        </a:rPr>
                        <a:t>डब्ल्यू</a:t>
                      </a:r>
                      <a:r>
                        <a:rPr lang="en-IN" sz="1800" dirty="0">
                          <a:solidFill>
                            <a:schemeClr val="bg1"/>
                          </a:solidFill>
                          <a:latin typeface="+mn-lt"/>
                        </a:rPr>
                        <a:t> </a:t>
                      </a:r>
                      <a:r>
                        <a:rPr lang="hi-IN" sz="1800" dirty="0">
                          <a:solidFill>
                            <a:schemeClr val="bg1"/>
                          </a:solidFill>
                          <a:latin typeface="+mn-lt"/>
                        </a:rPr>
                        <a:t>एंटरप्राइज</a:t>
                      </a:r>
                      <a:endParaRPr lang="en-IN" sz="1800" dirty="0">
                        <a:solidFill>
                          <a:schemeClr val="bg1"/>
                        </a:solidFill>
                        <a:latin typeface="+mn-lt"/>
                      </a:endParaRPr>
                    </a:p>
                    <a:p>
                      <a:pPr algn="ctr"/>
                      <a:r>
                        <a:rPr lang="hi-IN" sz="1800" dirty="0">
                          <a:solidFill>
                            <a:schemeClr val="bg1"/>
                          </a:solidFill>
                          <a:latin typeface="+mn-lt"/>
                        </a:rPr>
                        <a:t>(एस</a:t>
                      </a:r>
                      <a:r>
                        <a:rPr lang="en-US" sz="1800" dirty="0">
                          <a:solidFill>
                            <a:schemeClr val="bg1"/>
                          </a:solidFill>
                          <a:latin typeface="+mn-lt"/>
                        </a:rPr>
                        <a:t> </a:t>
                      </a:r>
                      <a:r>
                        <a:rPr lang="hi-IN" sz="1800" dirty="0">
                          <a:solidFill>
                            <a:schemeClr val="bg1"/>
                          </a:solidFill>
                          <a:latin typeface="+mn-lt"/>
                        </a:rPr>
                        <a:t>एच</a:t>
                      </a:r>
                      <a:r>
                        <a:rPr lang="en-US" sz="1800" dirty="0">
                          <a:solidFill>
                            <a:schemeClr val="bg1"/>
                          </a:solidFill>
                          <a:latin typeface="+mn-lt"/>
                        </a:rPr>
                        <a:t> </a:t>
                      </a:r>
                      <a:r>
                        <a:rPr lang="hi-IN" sz="1800" dirty="0">
                          <a:solidFill>
                            <a:schemeClr val="bg1"/>
                          </a:solidFill>
                          <a:latin typeface="+mn-lt"/>
                        </a:rPr>
                        <a:t>जी द्वारा प्रबंधित एफएनएचडब्ल्यू उद्यम स्थापित)</a:t>
                      </a:r>
                      <a:endParaRPr lang="en-US" sz="1800" kern="1200" dirty="0">
                        <a:solidFill>
                          <a:schemeClr val="bg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3394606731"/>
                  </a:ext>
                </a:extLst>
              </a:tr>
            </a:tbl>
          </a:graphicData>
        </a:graphic>
      </p:graphicFrame>
      <p:graphicFrame>
        <p:nvGraphicFramePr>
          <p:cNvPr id="9" name="Table 8">
            <a:extLst>
              <a:ext uri="{FF2B5EF4-FFF2-40B4-BE49-F238E27FC236}">
                <a16:creationId xmlns:a16="http://schemas.microsoft.com/office/drawing/2014/main" id="{82874526-A69D-450F-AB52-3A991C92B45E}"/>
              </a:ext>
            </a:extLst>
          </p:cNvPr>
          <p:cNvGraphicFramePr>
            <a:graphicFrameLocks noGrp="1"/>
          </p:cNvGraphicFramePr>
          <p:nvPr/>
        </p:nvGraphicFramePr>
        <p:xfrm>
          <a:off x="3559450" y="2604655"/>
          <a:ext cx="2821620" cy="4175759"/>
        </p:xfrm>
        <a:graphic>
          <a:graphicData uri="http://schemas.openxmlformats.org/drawingml/2006/table">
            <a:tbl>
              <a:tblPr firstRow="1" bandRow="1">
                <a:tableStyleId>{638B1855-1B75-4FBE-930C-398BA8C253C6}</a:tableStyleId>
              </a:tblPr>
              <a:tblGrid>
                <a:gridCol w="2821620">
                  <a:extLst>
                    <a:ext uri="{9D8B030D-6E8A-4147-A177-3AD203B41FA5}">
                      <a16:colId xmlns:a16="http://schemas.microsoft.com/office/drawing/2014/main" val="2512012357"/>
                    </a:ext>
                  </a:extLst>
                </a:gridCol>
              </a:tblGrid>
              <a:tr h="4175759">
                <a:tc>
                  <a:txBody>
                    <a:bodyPr/>
                    <a:lstStyle/>
                    <a:p>
                      <a:pPr marL="285750" indent="-285750" algn="just">
                        <a:buFont typeface="Arial" panose="020B0604020202020204" pitchFamily="34" charset="0"/>
                        <a:buChar char="•"/>
                      </a:pPr>
                      <a:r>
                        <a:rPr lang="hi-IN" sz="1400" b="0" dirty="0">
                          <a:solidFill>
                            <a:schemeClr val="tx2">
                              <a:lumMod val="75000"/>
                            </a:schemeClr>
                          </a:solidFill>
                        </a:rPr>
                        <a:t>नेतृत्व, प्रतिभागियों, कार्यक्रम और अभिसरण बैठकों की आवृत्ति पर निर्णय लें</a:t>
                      </a:r>
                      <a:r>
                        <a:rPr lang="en-IN" sz="1400" b="0" dirty="0">
                          <a:solidFill>
                            <a:schemeClr val="tx2">
                              <a:lumMod val="75000"/>
                            </a:schemeClr>
                          </a:solidFill>
                        </a:rPr>
                        <a:t> |</a:t>
                      </a:r>
                    </a:p>
                    <a:p>
                      <a:pPr marL="285750" indent="-285750" algn="just">
                        <a:buFont typeface="Arial" panose="020B0604020202020204" pitchFamily="34" charset="0"/>
                        <a:buChar char="•"/>
                      </a:pPr>
                      <a:endParaRPr lang="en-US" sz="1400" b="0" dirty="0">
                        <a:solidFill>
                          <a:schemeClr val="tx2">
                            <a:lumMod val="75000"/>
                          </a:schemeClr>
                        </a:solidFill>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hi-IN" sz="1400" b="0" dirty="0">
                          <a:solidFill>
                            <a:schemeClr val="tx2">
                              <a:lumMod val="75000"/>
                            </a:schemeClr>
                          </a:solidFill>
                        </a:rPr>
                        <a:t>अभिसरण बैठकों का संचालन और नियमितीकरण - अन्य कार्यक्षेत्रों के साथ</a:t>
                      </a:r>
                      <a:r>
                        <a:rPr lang="en-IN" sz="1400" b="0" dirty="0">
                          <a:solidFill>
                            <a:schemeClr val="tx2">
                              <a:lumMod val="75000"/>
                            </a:schemeClr>
                          </a:solidFill>
                        </a:rPr>
                        <a:t> |</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IN" sz="1400" b="0" dirty="0">
                        <a:solidFill>
                          <a:schemeClr val="tx2">
                            <a:lumMod val="75000"/>
                          </a:schemeClr>
                        </a:solidFill>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hi-IN" sz="1400" b="0" dirty="0">
                          <a:solidFill>
                            <a:schemeClr val="tx2">
                              <a:lumMod val="75000"/>
                            </a:schemeClr>
                          </a:solidFill>
                        </a:rPr>
                        <a:t>संचालन और नियमितीकरण</a:t>
                      </a:r>
                      <a:r>
                        <a:rPr lang="en-IN" sz="1400" b="0" dirty="0">
                          <a:solidFill>
                            <a:schemeClr val="tx2">
                              <a:lumMod val="75000"/>
                            </a:schemeClr>
                          </a:solidFill>
                        </a:rPr>
                        <a:t> |</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0" dirty="0">
                          <a:solidFill>
                            <a:schemeClr val="tx2">
                              <a:lumMod val="75000"/>
                            </a:schemeClr>
                          </a:solidFill>
                        </a:rPr>
                        <a:t>- </a:t>
                      </a:r>
                      <a:r>
                        <a:rPr lang="hi-IN" sz="1400" b="0" dirty="0">
                          <a:solidFill>
                            <a:schemeClr val="tx2">
                              <a:lumMod val="75000"/>
                            </a:schemeClr>
                          </a:solidFill>
                        </a:rPr>
                        <a:t>अन्य कार्यक्षेत्रों के साथ </a:t>
                      </a:r>
                      <a:endParaRPr lang="en-IN" sz="1400" b="0" dirty="0">
                        <a:solidFill>
                          <a:schemeClr val="tx2">
                            <a:lumMod val="75000"/>
                          </a:schemeClr>
                        </a:solidFill>
                      </a:endParaRPr>
                    </a:p>
                    <a:p>
                      <a:pPr marL="457200" marR="0" lvl="1"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0" dirty="0">
                          <a:solidFill>
                            <a:schemeClr val="tx2">
                              <a:lumMod val="75000"/>
                            </a:schemeClr>
                          </a:solidFill>
                        </a:rPr>
                        <a:t>- </a:t>
                      </a:r>
                      <a:r>
                        <a:rPr lang="hi-IN" sz="1400" b="0" dirty="0">
                          <a:solidFill>
                            <a:schemeClr val="tx2">
                              <a:lumMod val="75000"/>
                            </a:schemeClr>
                          </a:solidFill>
                        </a:rPr>
                        <a:t>लाइन विभागों के साथ</a:t>
                      </a:r>
                      <a:endParaRPr lang="en-US" sz="1400" b="0" dirty="0">
                        <a:solidFill>
                          <a:schemeClr val="tx2">
                            <a:lumMod val="75000"/>
                          </a:schemeClr>
                        </a:solidFill>
                      </a:endParaRPr>
                    </a:p>
                    <a:p>
                      <a:pPr marL="457200" marR="0" lvl="1"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IN" sz="1400" b="0" dirty="0">
                        <a:solidFill>
                          <a:schemeClr val="tx2">
                            <a:lumMod val="75000"/>
                          </a:schemeClr>
                        </a:solidFill>
                      </a:endParaRPr>
                    </a:p>
                    <a:p>
                      <a:pPr marL="285750" indent="-285750" algn="just">
                        <a:buFont typeface="Arial" panose="020B0604020202020204" pitchFamily="34" charset="0"/>
                        <a:buChar char="•"/>
                      </a:pPr>
                      <a:r>
                        <a:rPr lang="hi-IN" sz="1400" b="0" dirty="0">
                          <a:solidFill>
                            <a:schemeClr val="tx2">
                              <a:lumMod val="75000"/>
                            </a:schemeClr>
                          </a:solidFill>
                        </a:rPr>
                        <a:t>अन्य मंत्रालयों के सहायता कार्यक्रम</a:t>
                      </a:r>
                      <a:r>
                        <a:rPr lang="en-IN" sz="1400" b="0" dirty="0">
                          <a:solidFill>
                            <a:schemeClr val="tx2">
                              <a:lumMod val="75000"/>
                            </a:schemeClr>
                          </a:solidFill>
                        </a:rPr>
                        <a:t> |</a:t>
                      </a:r>
                      <a:endParaRPr lang="en-IN" sz="1400" b="0" kern="1200" dirty="0">
                        <a:solidFill>
                          <a:schemeClr val="tx2">
                            <a:lumMod val="75000"/>
                          </a:schemeClr>
                        </a:solidFill>
                        <a:latin typeface="+mn-lt"/>
                        <a:ea typeface="+mn-ea"/>
                        <a:cs typeface="+mn-cs"/>
                      </a:endParaRPr>
                    </a:p>
                    <a:p>
                      <a:pPr marL="285750" indent="-285750">
                        <a:buFont typeface="Arial" panose="020B0604020202020204" pitchFamily="34" charset="0"/>
                        <a:buChar char="•"/>
                      </a:pPr>
                      <a:endParaRPr lang="en-IN" sz="1500" b="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98480828"/>
                  </a:ext>
                </a:extLst>
              </a:tr>
            </a:tbl>
          </a:graphicData>
        </a:graphic>
      </p:graphicFrame>
      <p:graphicFrame>
        <p:nvGraphicFramePr>
          <p:cNvPr id="10" name="Table 9">
            <a:extLst>
              <a:ext uri="{FF2B5EF4-FFF2-40B4-BE49-F238E27FC236}">
                <a16:creationId xmlns:a16="http://schemas.microsoft.com/office/drawing/2014/main" id="{82874526-A69D-450F-AB52-3A991C92B45E}"/>
              </a:ext>
            </a:extLst>
          </p:cNvPr>
          <p:cNvGraphicFramePr>
            <a:graphicFrameLocks noGrp="1"/>
          </p:cNvGraphicFramePr>
          <p:nvPr/>
        </p:nvGraphicFramePr>
        <p:xfrm>
          <a:off x="6399625" y="2604656"/>
          <a:ext cx="2821620" cy="4145280"/>
        </p:xfrm>
        <a:graphic>
          <a:graphicData uri="http://schemas.openxmlformats.org/drawingml/2006/table">
            <a:tbl>
              <a:tblPr firstRow="1" bandRow="1">
                <a:tableStyleId>{638B1855-1B75-4FBE-930C-398BA8C253C6}</a:tableStyleId>
              </a:tblPr>
              <a:tblGrid>
                <a:gridCol w="2821620">
                  <a:extLst>
                    <a:ext uri="{9D8B030D-6E8A-4147-A177-3AD203B41FA5}">
                      <a16:colId xmlns:a16="http://schemas.microsoft.com/office/drawing/2014/main" val="2512012357"/>
                    </a:ext>
                  </a:extLst>
                </a:gridCol>
              </a:tblGrid>
              <a:tr h="4114800">
                <a:tc>
                  <a:txBody>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hi-IN" sz="1400" b="0" dirty="0">
                          <a:solidFill>
                            <a:schemeClr val="tx2">
                              <a:lumMod val="75000"/>
                            </a:schemeClr>
                          </a:solidFill>
                        </a:rPr>
                        <a:t>एसबीसीसी रणनीति और प्रथाओं/उपकरणों (मॉड्यूल) का विकास/अनुकूलन और रोल आउट</a:t>
                      </a:r>
                      <a:endParaRPr lang="en-US" sz="1400" b="0" dirty="0">
                        <a:solidFill>
                          <a:schemeClr val="tx2">
                            <a:lumMod val="75000"/>
                          </a:schemeClr>
                        </a:solidFill>
                      </a:endParaRPr>
                    </a:p>
                    <a:p>
                      <a:pPr marL="285750" indent="-285750" algn="just">
                        <a:buFont typeface="Arial" panose="020B0604020202020204" pitchFamily="34" charset="0"/>
                        <a:buChar char="•"/>
                      </a:pPr>
                      <a:r>
                        <a:rPr lang="hi-IN" sz="1400" b="0" dirty="0">
                          <a:solidFill>
                            <a:schemeClr val="tx2">
                              <a:lumMod val="75000"/>
                            </a:schemeClr>
                          </a:solidFill>
                        </a:rPr>
                        <a:t>समुदाय में व्यवहार परिवर्तन लाने के लिए वीओ स्तर के कार्यक्रमों/अभियानों का आयोजन/भाग लेना</a:t>
                      </a:r>
                      <a:endParaRPr lang="en-US" sz="1400" b="0" dirty="0">
                        <a:solidFill>
                          <a:schemeClr val="tx2">
                            <a:lumMod val="75000"/>
                          </a:schemeClr>
                        </a:solidFill>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hi-IN" sz="1400" b="0" dirty="0">
                          <a:solidFill>
                            <a:schemeClr val="tx2">
                              <a:lumMod val="75000"/>
                            </a:schemeClr>
                          </a:solidFill>
                        </a:rPr>
                        <a:t>वीएचएसएनडी और अन्नप्राशन दिवस और गोदभराई जैसे सामुदायिक कार्यक्रमों में भाग लेने के लिए घर का दौरा, सहकर्मी परामर्श और लक्षित समूहों को जुटाना</a:t>
                      </a:r>
                      <a:r>
                        <a:rPr lang="en-US" sz="1400" b="0" baseline="0" dirty="0">
                          <a:solidFill>
                            <a:schemeClr val="tx2">
                              <a:lumMod val="75000"/>
                            </a:schemeClr>
                          </a:solidFill>
                        </a:rPr>
                        <a:t> </a:t>
                      </a:r>
                      <a:endParaRPr lang="en-US" sz="1400" b="0" dirty="0">
                        <a:solidFill>
                          <a:schemeClr val="tx2">
                            <a:lumMod val="75000"/>
                          </a:schemeClr>
                        </a:solidFill>
                      </a:endParaRPr>
                    </a:p>
                    <a:p>
                      <a:pPr marL="285750" indent="-285750" algn="just">
                        <a:buFont typeface="Arial" panose="020B0604020202020204" pitchFamily="34" charset="0"/>
                        <a:buChar char="•"/>
                      </a:pPr>
                      <a:r>
                        <a:rPr lang="hi-IN" sz="1400" b="0" i="0" kern="1200" dirty="0">
                          <a:solidFill>
                            <a:schemeClr val="tx2">
                              <a:lumMod val="75000"/>
                            </a:schemeClr>
                          </a:solidFill>
                          <a:effectLst/>
                          <a:latin typeface="+mn-lt"/>
                          <a:ea typeface="+mn-ea"/>
                          <a:cs typeface="+mn-cs"/>
                        </a:rPr>
                        <a:t>लक्ष्य समूह तक पहुंचने के लिए एसबीसीसी और अन्य गतिविधियों के लिए उपकरण </a:t>
                      </a:r>
                      <a:r>
                        <a:rPr lang="hi-IN" sz="1400" b="0" kern="1200" dirty="0">
                          <a:solidFill>
                            <a:schemeClr val="tx2">
                              <a:lumMod val="75000"/>
                            </a:schemeClr>
                          </a:solidFill>
                          <a:latin typeface="+mn-lt"/>
                          <a:ea typeface="+mn-ea"/>
                          <a:cs typeface="+mn-cs"/>
                        </a:rPr>
                        <a:t>और सामग्री विकसित/अनुकूलित करें</a:t>
                      </a:r>
                      <a:endParaRPr lang="en-US" sz="1400" b="0" kern="1200" dirty="0">
                        <a:solidFill>
                          <a:schemeClr val="tx2">
                            <a:lumMod val="75000"/>
                          </a:schemeClr>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98480828"/>
                  </a:ext>
                </a:extLst>
              </a:tr>
            </a:tbl>
          </a:graphicData>
        </a:graphic>
      </p:graphicFrame>
      <p:graphicFrame>
        <p:nvGraphicFramePr>
          <p:cNvPr id="11" name="Table 10">
            <a:extLst>
              <a:ext uri="{FF2B5EF4-FFF2-40B4-BE49-F238E27FC236}">
                <a16:creationId xmlns:a16="http://schemas.microsoft.com/office/drawing/2014/main" id="{82874526-A69D-450F-AB52-3A991C92B45E}"/>
              </a:ext>
            </a:extLst>
          </p:cNvPr>
          <p:cNvGraphicFramePr>
            <a:graphicFrameLocks noGrp="1"/>
          </p:cNvGraphicFramePr>
          <p:nvPr/>
        </p:nvGraphicFramePr>
        <p:xfrm>
          <a:off x="9239809" y="2604656"/>
          <a:ext cx="2821620" cy="4175758"/>
        </p:xfrm>
        <a:graphic>
          <a:graphicData uri="http://schemas.openxmlformats.org/drawingml/2006/table">
            <a:tbl>
              <a:tblPr firstRow="1" bandRow="1">
                <a:tableStyleId>{638B1855-1B75-4FBE-930C-398BA8C253C6}</a:tableStyleId>
              </a:tblPr>
              <a:tblGrid>
                <a:gridCol w="2821620">
                  <a:extLst>
                    <a:ext uri="{9D8B030D-6E8A-4147-A177-3AD203B41FA5}">
                      <a16:colId xmlns:a16="http://schemas.microsoft.com/office/drawing/2014/main" val="2512012357"/>
                    </a:ext>
                  </a:extLst>
                </a:gridCol>
              </a:tblGrid>
              <a:tr h="4175758">
                <a:tc>
                  <a:txBody>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hi-IN" sz="1400" b="0" dirty="0">
                          <a:solidFill>
                            <a:schemeClr val="tx2">
                              <a:lumMod val="75000"/>
                            </a:schemeClr>
                          </a:solidFill>
                        </a:rPr>
                        <a:t>FNHW की जरूरतों को पहचानें और समुदाय की जरूरतों को पूरा करने के लिए उद्यमों का सुझाव दें</a:t>
                      </a:r>
                      <a:endParaRPr lang="en-US" sz="1400" b="0" dirty="0">
                        <a:solidFill>
                          <a:schemeClr val="tx2">
                            <a:lumMod val="75000"/>
                          </a:schemeClr>
                        </a:solidFill>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hi-IN" sz="1400" b="0" dirty="0">
                          <a:solidFill>
                            <a:schemeClr val="tx2">
                              <a:lumMod val="75000"/>
                            </a:schemeClr>
                          </a:solidFill>
                        </a:rPr>
                        <a:t>लक्ष्य समूह के लिए प्रासंगिक उद्यमों को बढ़ावा देना – बकरी</a:t>
                      </a:r>
                      <a:r>
                        <a:rPr lang="en-IN" sz="1400" b="0" dirty="0">
                          <a:solidFill>
                            <a:schemeClr val="tx2">
                              <a:lumMod val="75000"/>
                            </a:schemeClr>
                          </a:solidFill>
                        </a:rPr>
                        <a:t> </a:t>
                      </a:r>
                      <a:r>
                        <a:rPr lang="hi-IN" sz="1400" b="0" dirty="0">
                          <a:solidFill>
                            <a:schemeClr val="tx2">
                              <a:lumMod val="75000"/>
                            </a:schemeClr>
                          </a:solidFill>
                        </a:rPr>
                        <a:t>पालन / पोल्ट्री / एफएनएचडब्ल्यू उद्यम आदि।</a:t>
                      </a:r>
                      <a:endParaRPr lang="en-US" sz="1400" b="0" dirty="0">
                        <a:solidFill>
                          <a:schemeClr val="tx2">
                            <a:lumMod val="75000"/>
                          </a:schemeClr>
                        </a:solidFill>
                      </a:endParaRPr>
                    </a:p>
                    <a:p>
                      <a:pPr marL="0" indent="0" algn="just">
                        <a:buFont typeface="Arial" panose="020B0604020202020204" pitchFamily="34" charset="0"/>
                        <a:buNone/>
                      </a:pPr>
                      <a:endParaRPr lang="en-US" sz="1400" b="0" dirty="0">
                        <a:solidFill>
                          <a:schemeClr val="tx2">
                            <a:lumMod val="75000"/>
                          </a:schemeClr>
                        </a:solidFill>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hi-IN" sz="1400" b="0" dirty="0">
                          <a:solidFill>
                            <a:schemeClr val="tx2">
                              <a:lumMod val="75000"/>
                            </a:schemeClr>
                          </a:solidFill>
                        </a:rPr>
                        <a:t>FNHW उद्यम उत्पादों के उपयोग को बढ़ावा देना सफल उद्यमों से सीख साझा करें</a:t>
                      </a:r>
                      <a:endParaRPr lang="en-IN" sz="1400" b="0" kern="1200" dirty="0">
                        <a:solidFill>
                          <a:schemeClr val="tx2">
                            <a:lumMod val="75000"/>
                          </a:schemeClr>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98480828"/>
                  </a:ext>
                </a:extLst>
              </a:tr>
            </a:tbl>
          </a:graphicData>
        </a:graphic>
      </p:graphicFrame>
    </p:spTree>
    <p:extLst>
      <p:ext uri="{BB962C8B-B14F-4D97-AF65-F5344CB8AC3E}">
        <p14:creationId xmlns:p14="http://schemas.microsoft.com/office/powerpoint/2010/main" val="3226568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barn(inVertical)">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additive="base">
                                        <p:cTn id="34" dur="500" fill="hold"/>
                                        <p:tgtEl>
                                          <p:spTgt spid="10"/>
                                        </p:tgtEl>
                                        <p:attrNameLst>
                                          <p:attrName>ppt_x</p:attrName>
                                        </p:attrNameLst>
                                      </p:cBhvr>
                                      <p:tavLst>
                                        <p:tav tm="0">
                                          <p:val>
                                            <p:strVal val="#ppt_x"/>
                                          </p:val>
                                        </p:tav>
                                        <p:tav tm="100000">
                                          <p:val>
                                            <p:strVal val="#ppt_x"/>
                                          </p:val>
                                        </p:tav>
                                      </p:tavLst>
                                    </p:anim>
                                    <p:anim calcmode="lin" valueType="num">
                                      <p:cBhvr additive="base">
                                        <p:cTn id="3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barn(inVertical)">
                                      <p:cBhvr>
                                        <p:cTn id="40" dur="500"/>
                                        <p:tgtEl>
                                          <p:spTgt spid="8"/>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additive="base">
                                        <p:cTn id="45" dur="500" fill="hold"/>
                                        <p:tgtEl>
                                          <p:spTgt spid="11"/>
                                        </p:tgtEl>
                                        <p:attrNameLst>
                                          <p:attrName>ppt_x</p:attrName>
                                        </p:attrNameLst>
                                      </p:cBhvr>
                                      <p:tavLst>
                                        <p:tav tm="0">
                                          <p:val>
                                            <p:strVal val="#ppt_x"/>
                                          </p:val>
                                        </p:tav>
                                        <p:tav tm="100000">
                                          <p:val>
                                            <p:strVal val="#ppt_x"/>
                                          </p:val>
                                        </p:tav>
                                      </p:tavLst>
                                    </p:anim>
                                    <p:anim calcmode="lin" valueType="num">
                                      <p:cBhvr additive="base">
                                        <p:cTn id="4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9"/>
          <p:cNvSpPr>
            <a:spLocks noGrp="1"/>
          </p:cNvSpPr>
          <p:nvPr>
            <p:ph type="ftr" sz="quarter" idx="13"/>
          </p:nvPr>
        </p:nvSpPr>
        <p:spPr>
          <a:xfrm>
            <a:off x="627737" y="6560334"/>
            <a:ext cx="5473701" cy="137160"/>
          </a:xfrm>
          <a:solidFill>
            <a:schemeClr val="bg1"/>
          </a:solidFill>
        </p:spPr>
        <p:txBody>
          <a:bodyPr/>
          <a:lstStyle/>
          <a:p>
            <a:pPr algn="l"/>
            <a:r>
              <a:rPr lang="en-US" dirty="0"/>
              <a:t>TA NRLM</a:t>
            </a:r>
          </a:p>
        </p:txBody>
      </p:sp>
      <p:sp>
        <p:nvSpPr>
          <p:cNvPr id="4" name="Rounded Rectangular Callout 3"/>
          <p:cNvSpPr/>
          <p:nvPr/>
        </p:nvSpPr>
        <p:spPr>
          <a:xfrm>
            <a:off x="7218218" y="4374184"/>
            <a:ext cx="4052453" cy="1161552"/>
          </a:xfrm>
          <a:prstGeom prst="wedgeRoundRectCallout">
            <a:avLst>
              <a:gd name="adj1" fmla="val -20591"/>
              <a:gd name="adj2" fmla="val 52053"/>
              <a:gd name="adj3" fmla="val 16667"/>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lvl="0" indent="0" algn="l" rtl="0">
              <a:lnSpc>
                <a:spcPct val="115000"/>
              </a:lnSpc>
              <a:spcBef>
                <a:spcPts val="0"/>
              </a:spcBef>
              <a:spcAft>
                <a:spcPts val="0"/>
              </a:spcAft>
              <a:buClr>
                <a:schemeClr val="dk1"/>
              </a:buClr>
              <a:buSzPts val="1100"/>
              <a:buFont typeface="Arial"/>
              <a:buNone/>
            </a:pPr>
            <a:r>
              <a:rPr lang="hi-IN" sz="1600" dirty="0"/>
              <a:t>आगे की कुछ स्लाइड्स (14-17) स्टेट</a:t>
            </a:r>
            <a:r>
              <a:rPr lang="en-IN" sz="1600" dirty="0"/>
              <a:t>/ </a:t>
            </a:r>
            <a:r>
              <a:rPr lang="hi-IN" sz="1600" dirty="0"/>
              <a:t>राज्य  एफएनएचडब्ल्यू ऑपरेशनल स्ट्रैटेजी के लिए विशिष्ट हैं। राज्य प्रबंधकों से अपेक्षित सूचनाएँ भरने की अपेक्षा की जाती है।</a:t>
            </a:r>
          </a:p>
        </p:txBody>
      </p:sp>
      <p:sp>
        <p:nvSpPr>
          <p:cNvPr id="5" name="Curved Right Arrow 4"/>
          <p:cNvSpPr/>
          <p:nvPr/>
        </p:nvSpPr>
        <p:spPr>
          <a:xfrm rot="19759879">
            <a:off x="5809343" y="3826062"/>
            <a:ext cx="1170995" cy="1722422"/>
          </a:xfrm>
          <a:prstGeom prst="curvedRightArrow">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IN">
              <a:solidFill>
                <a:schemeClr val="tx1"/>
              </a:solidFill>
            </a:endParaRPr>
          </a:p>
        </p:txBody>
      </p:sp>
      <p:sp>
        <p:nvSpPr>
          <p:cNvPr id="7" name="Rectangle 6"/>
          <p:cNvSpPr/>
          <p:nvPr/>
        </p:nvSpPr>
        <p:spPr>
          <a:xfrm>
            <a:off x="1634248" y="2766984"/>
            <a:ext cx="9174298" cy="726312"/>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 sz="3200" dirty="0"/>
              <a:t>राज्य FNHW परिचालन रणनीति का अवलोकन</a:t>
            </a:r>
            <a:endParaRPr lang="en-IN" sz="3200" dirty="0">
              <a:solidFill>
                <a:schemeClr val="bg1"/>
              </a:solidFill>
              <a:latin typeface="+mj-lt"/>
            </a:endParaRPr>
          </a:p>
        </p:txBody>
      </p:sp>
    </p:spTree>
    <p:extLst>
      <p:ext uri="{BB962C8B-B14F-4D97-AF65-F5344CB8AC3E}">
        <p14:creationId xmlns:p14="http://schemas.microsoft.com/office/powerpoint/2010/main" val="534679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556E530-504B-4BDD-B000-DCCE3E657038}"/>
              </a:ext>
            </a:extLst>
          </p:cNvPr>
          <p:cNvSpPr/>
          <p:nvPr/>
        </p:nvSpPr>
        <p:spPr>
          <a:xfrm>
            <a:off x="759754" y="1964706"/>
            <a:ext cx="4647027" cy="4619064"/>
          </a:xfrm>
          <a:prstGeom prst="rect">
            <a:avLst/>
          </a:prstGeom>
          <a:ln>
            <a:no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dirty="0"/>
              <a:t>State map depicting FNHW geographies (Districts)</a:t>
            </a:r>
            <a:endParaRPr lang="en-IN" dirty="0"/>
          </a:p>
        </p:txBody>
      </p:sp>
      <p:sp>
        <p:nvSpPr>
          <p:cNvPr id="11" name="TextBox 10">
            <a:extLst>
              <a:ext uri="{FF2B5EF4-FFF2-40B4-BE49-F238E27FC236}">
                <a16:creationId xmlns:a16="http://schemas.microsoft.com/office/drawing/2014/main" id="{F752AB47-22A1-4951-98BD-ACA753DA51D3}"/>
              </a:ext>
            </a:extLst>
          </p:cNvPr>
          <p:cNvSpPr txBox="1"/>
          <p:nvPr/>
        </p:nvSpPr>
        <p:spPr>
          <a:xfrm>
            <a:off x="759755" y="1481864"/>
            <a:ext cx="11059750" cy="400110"/>
          </a:xfrm>
          <a:prstGeom prst="rect">
            <a:avLst/>
          </a:prstGeom>
          <a:solidFill>
            <a:schemeClr val="bg1"/>
          </a:solidFill>
        </p:spPr>
        <p:txBody>
          <a:bodyPr wrap="square" rtlCol="0">
            <a:spAutoFit/>
          </a:bodyPr>
          <a:lstStyle/>
          <a:p>
            <a:pPr marL="0" lvl="0" indent="0" algn="ctr" rtl="0">
              <a:spcBef>
                <a:spcPts val="0"/>
              </a:spcBef>
              <a:spcAft>
                <a:spcPts val="0"/>
              </a:spcAft>
              <a:buNone/>
            </a:pPr>
            <a:r>
              <a:rPr lang="hi-IN" sz="2000" b="1" dirty="0">
                <a:solidFill>
                  <a:srgbClr val="0070C0"/>
                </a:solidFill>
              </a:rPr>
              <a:t>राज्य एसआरएलएम का परिचय एक पंक्ति में लिखें</a:t>
            </a:r>
          </a:p>
        </p:txBody>
      </p:sp>
      <p:graphicFrame>
        <p:nvGraphicFramePr>
          <p:cNvPr id="3" name="Table 9">
            <a:extLst>
              <a:ext uri="{FF2B5EF4-FFF2-40B4-BE49-F238E27FC236}">
                <a16:creationId xmlns:a16="http://schemas.microsoft.com/office/drawing/2014/main" id="{7ACBCE4B-7229-4EB9-B3F3-B1B2F36B36C6}"/>
              </a:ext>
            </a:extLst>
          </p:cNvPr>
          <p:cNvGraphicFramePr>
            <a:graphicFrameLocks/>
          </p:cNvGraphicFramePr>
          <p:nvPr>
            <p:extLst>
              <p:ext uri="{D42A27DB-BD31-4B8C-83A1-F6EECF244321}">
                <p14:modId xmlns:p14="http://schemas.microsoft.com/office/powerpoint/2010/main" val="1214518854"/>
              </p:ext>
            </p:extLst>
          </p:nvPr>
        </p:nvGraphicFramePr>
        <p:xfrm>
          <a:off x="5843081" y="2956109"/>
          <a:ext cx="5976423" cy="2590800"/>
        </p:xfrm>
        <a:graphic>
          <a:graphicData uri="http://schemas.openxmlformats.org/drawingml/2006/table">
            <a:tbl>
              <a:tblPr firstRow="1" bandRow="1">
                <a:tableStyleId>{D113A9D2-9D6B-4929-AA2D-F23B5EE8CBE7}</a:tableStyleId>
              </a:tblPr>
              <a:tblGrid>
                <a:gridCol w="1723821">
                  <a:extLst>
                    <a:ext uri="{9D8B030D-6E8A-4147-A177-3AD203B41FA5}">
                      <a16:colId xmlns:a16="http://schemas.microsoft.com/office/drawing/2014/main" val="35463990"/>
                    </a:ext>
                  </a:extLst>
                </a:gridCol>
                <a:gridCol w="1417534">
                  <a:extLst>
                    <a:ext uri="{9D8B030D-6E8A-4147-A177-3AD203B41FA5}">
                      <a16:colId xmlns:a16="http://schemas.microsoft.com/office/drawing/2014/main" val="2504067865"/>
                    </a:ext>
                  </a:extLst>
                </a:gridCol>
                <a:gridCol w="1417534">
                  <a:extLst>
                    <a:ext uri="{9D8B030D-6E8A-4147-A177-3AD203B41FA5}">
                      <a16:colId xmlns:a16="http://schemas.microsoft.com/office/drawing/2014/main" val="997884609"/>
                    </a:ext>
                  </a:extLst>
                </a:gridCol>
                <a:gridCol w="1417534">
                  <a:extLst>
                    <a:ext uri="{9D8B030D-6E8A-4147-A177-3AD203B41FA5}">
                      <a16:colId xmlns:a16="http://schemas.microsoft.com/office/drawing/2014/main" val="3448825116"/>
                    </a:ext>
                  </a:extLst>
                </a:gridCol>
              </a:tblGrid>
              <a:tr h="0">
                <a:tc>
                  <a:txBody>
                    <a:bodyPr/>
                    <a:lstStyle/>
                    <a:p>
                      <a:pPr marL="0" lvl="0" indent="0" algn="l" rtl="0">
                        <a:spcBef>
                          <a:spcPts val="0"/>
                        </a:spcBef>
                        <a:spcAft>
                          <a:spcPts val="0"/>
                        </a:spcAft>
                        <a:buNone/>
                      </a:pPr>
                      <a:r>
                        <a:rPr lang="hi-IN" dirty="0"/>
                        <a:t>राज्य का नाम</a:t>
                      </a:r>
                    </a:p>
                  </a:txBody>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IN" b="0" dirty="0"/>
                    </a:p>
                  </a:txBody>
                  <a:tcPr/>
                </a:tc>
                <a:tc hMerge="1">
                  <a:txBody>
                    <a:bodyPr/>
                    <a:lstStyle/>
                    <a:p>
                      <a:pPr algn="ctr"/>
                      <a:endParaRPr lang="en-IN" dirty="0"/>
                    </a:p>
                  </a:txBody>
                  <a:tcPr/>
                </a:tc>
                <a:tc hMerge="1">
                  <a:txBody>
                    <a:bodyPr/>
                    <a:lstStyle/>
                    <a:p>
                      <a:pPr algn="ctr"/>
                      <a:endParaRPr lang="en-IN" dirty="0"/>
                    </a:p>
                  </a:txBody>
                  <a:tcPr/>
                </a:tc>
                <a:extLst>
                  <a:ext uri="{0D108BD9-81ED-4DB2-BD59-A6C34878D82A}">
                    <a16:rowId xmlns:a16="http://schemas.microsoft.com/office/drawing/2014/main" val="3809173862"/>
                  </a:ext>
                </a:extLst>
              </a:tr>
              <a:tr h="370840">
                <a:tc>
                  <a:txBody>
                    <a:bodyPr/>
                    <a:lstStyle/>
                    <a:p>
                      <a:pPr marL="0" lvl="0" indent="0" algn="l" rtl="0">
                        <a:spcBef>
                          <a:spcPts val="0"/>
                        </a:spcBef>
                        <a:spcAft>
                          <a:spcPts val="0"/>
                        </a:spcAft>
                        <a:buNone/>
                      </a:pPr>
                      <a:r>
                        <a:rPr lang="hi-IN" dirty="0"/>
                        <a:t>जनसंख्या</a:t>
                      </a:r>
                      <a:r>
                        <a:rPr lang="en-US" dirty="0"/>
                        <a:t>*</a:t>
                      </a:r>
                      <a:endParaRPr lang="hi-IN" dirty="0"/>
                    </a:p>
                  </a:txBody>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IN" sz="1800" b="0" i="0" u="none" strike="noStrike" kern="1200" baseline="0" dirty="0">
                        <a:solidFill>
                          <a:schemeClr val="tx1"/>
                        </a:solidFill>
                        <a:latin typeface="+mn-lt"/>
                        <a:ea typeface="+mn-ea"/>
                        <a:cs typeface="+mn-cs"/>
                      </a:endParaRPr>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3191756413"/>
                  </a:ext>
                </a:extLst>
              </a:tr>
              <a:tr h="370840">
                <a:tc>
                  <a:txBody>
                    <a:bodyPr/>
                    <a:lstStyle/>
                    <a:p>
                      <a:pPr marL="0" lvl="0" indent="0" algn="l" rtl="0">
                        <a:spcBef>
                          <a:spcPts val="0"/>
                        </a:spcBef>
                        <a:spcAft>
                          <a:spcPts val="0"/>
                        </a:spcAft>
                        <a:buNone/>
                      </a:pPr>
                      <a:r>
                        <a:rPr lang="hi-IN" dirty="0"/>
                        <a:t>साक्षरता दर</a:t>
                      </a:r>
                      <a:r>
                        <a:rPr lang="en-US" dirty="0"/>
                        <a:t>*</a:t>
                      </a:r>
                      <a:endParaRPr lang="hi-IN" dirty="0"/>
                    </a:p>
                  </a:txBody>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IN" sz="1800" b="0" i="0" u="none" strike="noStrike" kern="1200" baseline="0" dirty="0">
                        <a:solidFill>
                          <a:schemeClr val="tx1"/>
                        </a:solidFill>
                        <a:latin typeface="+mn-lt"/>
                        <a:ea typeface="+mn-ea"/>
                        <a:cs typeface="+mn-cs"/>
                      </a:endParaRPr>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1263520175"/>
                  </a:ext>
                </a:extLst>
              </a:tr>
              <a:tr h="370840">
                <a:tc>
                  <a:txBody>
                    <a:bodyPr/>
                    <a:lstStyle/>
                    <a:p>
                      <a:pPr marL="0" lvl="0" indent="0" algn="l" rtl="0">
                        <a:spcBef>
                          <a:spcPts val="0"/>
                        </a:spcBef>
                        <a:spcAft>
                          <a:spcPts val="0"/>
                        </a:spcAft>
                        <a:buNone/>
                      </a:pPr>
                      <a:r>
                        <a:rPr lang="hi-IN" dirty="0"/>
                        <a:t>लिंग अनुपात</a:t>
                      </a:r>
                      <a:r>
                        <a:rPr lang="en-US" dirty="0"/>
                        <a:t>*</a:t>
                      </a:r>
                      <a:endParaRPr lang="hi-IN" dirty="0"/>
                    </a:p>
                  </a:txBody>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IN" sz="1800" b="0" i="0" u="none" strike="noStrike" kern="1200" baseline="0" dirty="0">
                        <a:solidFill>
                          <a:schemeClr val="tx1"/>
                        </a:solidFill>
                        <a:latin typeface="+mn-lt"/>
                        <a:ea typeface="+mn-ea"/>
                        <a:cs typeface="+mn-cs"/>
                      </a:endParaRPr>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3222673122"/>
                  </a:ext>
                </a:extLst>
              </a:tr>
              <a:tr h="370840">
                <a:tc>
                  <a:txBody>
                    <a:bodyPr/>
                    <a:lstStyle/>
                    <a:p>
                      <a:endParaRPr lang="en-IN" dirty="0"/>
                    </a:p>
                  </a:txBody>
                  <a:tcPr/>
                </a:tc>
                <a:tc>
                  <a:txBody>
                    <a:bodyPr/>
                    <a:lstStyle/>
                    <a:p>
                      <a:pPr algn="ctr"/>
                      <a:r>
                        <a:rPr lang="en" dirty="0"/>
                        <a:t> कुल </a:t>
                      </a:r>
                      <a:endParaRPr lang="en-IN" b="1" dirty="0"/>
                    </a:p>
                  </a:txBody>
                  <a:tcPr/>
                </a:tc>
                <a:tc>
                  <a:txBody>
                    <a:bodyPr/>
                    <a:lstStyle/>
                    <a:p>
                      <a:pPr algn="ctr"/>
                      <a:r>
                        <a:rPr lang="en" dirty="0">
                          <a:solidFill>
                            <a:schemeClr val="bg1"/>
                          </a:solidFill>
                        </a:rPr>
                        <a:t>एनआरईटीपी</a:t>
                      </a:r>
                      <a:endParaRPr lang="en-IN" b="1" dirty="0">
                        <a:solidFill>
                          <a:schemeClr val="bg1"/>
                        </a:solidFill>
                      </a:endParaRPr>
                    </a:p>
                  </a:txBody>
                  <a:tcPr/>
                </a:tc>
                <a:tc>
                  <a:txBody>
                    <a:bodyPr/>
                    <a:lstStyle/>
                    <a:p>
                      <a:pPr algn="ctr"/>
                      <a:r>
                        <a:rPr lang="en" sz="1600" dirty="0">
                          <a:solidFill>
                            <a:schemeClr val="bg1"/>
                          </a:solidFill>
                        </a:rPr>
                        <a:t>एनआरएलएम</a:t>
                      </a:r>
                      <a:endParaRPr lang="en-IN" sz="1600" b="1" dirty="0">
                        <a:solidFill>
                          <a:schemeClr val="bg1"/>
                        </a:solidFill>
                      </a:endParaRPr>
                    </a:p>
                  </a:txBody>
                  <a:tcPr/>
                </a:tc>
                <a:extLst>
                  <a:ext uri="{0D108BD9-81ED-4DB2-BD59-A6C34878D82A}">
                    <a16:rowId xmlns:a16="http://schemas.microsoft.com/office/drawing/2014/main" val="4270700919"/>
                  </a:ext>
                </a:extLst>
              </a:tr>
              <a:tr h="370840">
                <a:tc>
                  <a:txBody>
                    <a:bodyPr/>
                    <a:lstStyle/>
                    <a:p>
                      <a:pPr marL="0" lvl="0" indent="0" algn="l" rtl="0">
                        <a:spcBef>
                          <a:spcPts val="0"/>
                        </a:spcBef>
                        <a:spcAft>
                          <a:spcPts val="0"/>
                        </a:spcAft>
                        <a:buNone/>
                      </a:pPr>
                      <a:r>
                        <a:rPr lang="hi-IN" dirty="0"/>
                        <a:t>जिलों की संख्या</a:t>
                      </a:r>
                    </a:p>
                  </a:txBody>
                  <a:tcPr/>
                </a:tc>
                <a:tc>
                  <a:txBody>
                    <a:bodyPr/>
                    <a:lstStyle/>
                    <a:p>
                      <a:pPr marL="0" algn="ctr" defTabSz="914400" rtl="0" eaLnBrk="1" latinLnBrk="0" hangingPunct="1"/>
                      <a:endParaRPr lang="en-IN" sz="1800" kern="1200" dirty="0">
                        <a:solidFill>
                          <a:schemeClr val="tx1"/>
                        </a:solidFill>
                        <a:latin typeface="+mn-lt"/>
                        <a:ea typeface="+mn-ea"/>
                        <a:cs typeface="+mn-cs"/>
                      </a:endParaRPr>
                    </a:p>
                  </a:txBody>
                  <a:tcPr/>
                </a:tc>
                <a:tc>
                  <a:txBody>
                    <a:bodyPr/>
                    <a:lstStyle/>
                    <a:p>
                      <a:pPr algn="ctr"/>
                      <a:endParaRPr lang="en-IN" dirty="0"/>
                    </a:p>
                  </a:txBody>
                  <a:tcPr/>
                </a:tc>
                <a:tc>
                  <a:txBody>
                    <a:bodyPr/>
                    <a:lstStyle/>
                    <a:p>
                      <a:pPr marL="0" algn="l" defTabSz="914400" rtl="0" eaLnBrk="1" latinLnBrk="0" hangingPunct="1"/>
                      <a:endParaRPr lang="en-IN" sz="1800" kern="1200" dirty="0">
                        <a:solidFill>
                          <a:schemeClr val="tx1"/>
                        </a:solidFill>
                        <a:latin typeface="+mn-lt"/>
                        <a:ea typeface="+mn-ea"/>
                        <a:cs typeface="+mn-cs"/>
                      </a:endParaRPr>
                    </a:p>
                  </a:txBody>
                  <a:tcPr/>
                </a:tc>
                <a:extLst>
                  <a:ext uri="{0D108BD9-81ED-4DB2-BD59-A6C34878D82A}">
                    <a16:rowId xmlns:a16="http://schemas.microsoft.com/office/drawing/2014/main" val="3013299952"/>
                  </a:ext>
                </a:extLst>
              </a:tr>
              <a:tr h="370840">
                <a:tc>
                  <a:txBody>
                    <a:bodyPr/>
                    <a:lstStyle/>
                    <a:p>
                      <a:pPr marL="0" lvl="0" indent="0" algn="l" rtl="0">
                        <a:spcBef>
                          <a:spcPts val="0"/>
                        </a:spcBef>
                        <a:spcAft>
                          <a:spcPts val="0"/>
                        </a:spcAft>
                        <a:buNone/>
                      </a:pPr>
                      <a:r>
                        <a:rPr lang="hi-IN" sz="1600" dirty="0"/>
                        <a:t>ब्लॉकों की संख्या</a:t>
                      </a:r>
                    </a:p>
                  </a:txBody>
                  <a:tcPr/>
                </a:tc>
                <a:tc>
                  <a:txBody>
                    <a:bodyPr/>
                    <a:lstStyle/>
                    <a:p>
                      <a:pPr marL="0" algn="ctr" defTabSz="914400" rtl="0" eaLnBrk="1" latinLnBrk="0" hangingPunct="1"/>
                      <a:endParaRPr lang="en-IN" sz="1800" kern="1200" dirty="0">
                        <a:solidFill>
                          <a:schemeClr val="tx1"/>
                        </a:solidFill>
                        <a:latin typeface="+mn-lt"/>
                        <a:ea typeface="+mn-ea"/>
                        <a:cs typeface="+mn-cs"/>
                      </a:endParaRPr>
                    </a:p>
                  </a:txBody>
                  <a:tcPr/>
                </a:tc>
                <a:tc>
                  <a:txBody>
                    <a:bodyPr/>
                    <a:lstStyle/>
                    <a:p>
                      <a:pPr algn="ctr"/>
                      <a:endParaRPr lang="en-IN" dirty="0">
                        <a:highlight>
                          <a:srgbClr val="FFFF00"/>
                        </a:highlight>
                      </a:endParaRPr>
                    </a:p>
                  </a:txBody>
                  <a:tcPr/>
                </a:tc>
                <a:tc>
                  <a:txBody>
                    <a:bodyPr/>
                    <a:lstStyle/>
                    <a:p>
                      <a:pPr algn="ctr"/>
                      <a:endParaRPr lang="en-IN" dirty="0"/>
                    </a:p>
                  </a:txBody>
                  <a:tcPr/>
                </a:tc>
                <a:extLst>
                  <a:ext uri="{0D108BD9-81ED-4DB2-BD59-A6C34878D82A}">
                    <a16:rowId xmlns:a16="http://schemas.microsoft.com/office/drawing/2014/main" val="2706178146"/>
                  </a:ext>
                </a:extLst>
              </a:tr>
            </a:tbl>
          </a:graphicData>
        </a:graphic>
      </p:graphicFrame>
      <p:sp>
        <p:nvSpPr>
          <p:cNvPr id="5" name="TextBox 4">
            <a:extLst>
              <a:ext uri="{FF2B5EF4-FFF2-40B4-BE49-F238E27FC236}">
                <a16:creationId xmlns:a16="http://schemas.microsoft.com/office/drawing/2014/main" id="{A2F4B6DB-79FC-48A2-BBE8-FF9E534CBB8C}"/>
              </a:ext>
            </a:extLst>
          </p:cNvPr>
          <p:cNvSpPr txBox="1"/>
          <p:nvPr/>
        </p:nvSpPr>
        <p:spPr>
          <a:xfrm>
            <a:off x="10325688" y="6583770"/>
            <a:ext cx="1825919" cy="276999"/>
          </a:xfrm>
          <a:prstGeom prst="rect">
            <a:avLst/>
          </a:prstGeom>
          <a:noFill/>
        </p:spPr>
        <p:txBody>
          <a:bodyPr wrap="square" rtlCol="0">
            <a:spAutoFit/>
          </a:bodyPr>
          <a:lstStyle/>
          <a:p>
            <a:pPr algn="r"/>
            <a:r>
              <a:rPr lang="en-US" sz="1200" b="1" dirty="0"/>
              <a:t>Source: *Census, 2011</a:t>
            </a:r>
            <a:endParaRPr lang="en-IN" sz="1200" b="1" dirty="0"/>
          </a:p>
        </p:txBody>
      </p:sp>
      <p:sp>
        <p:nvSpPr>
          <p:cNvPr id="7" name="Rectangle 6"/>
          <p:cNvSpPr/>
          <p:nvPr/>
        </p:nvSpPr>
        <p:spPr>
          <a:xfrm>
            <a:off x="762633" y="445003"/>
            <a:ext cx="9288295" cy="726312"/>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 sz="3200" dirty="0"/>
              <a:t>राज्य प्रोफ़ाइल और FNHW भौगोलिक क्षेत्रों की पहचान</a:t>
            </a:r>
            <a:endParaRPr lang="en-IN" sz="3200" dirty="0">
              <a:solidFill>
                <a:schemeClr val="bg1"/>
              </a:solidFill>
              <a:latin typeface="+mj-lt"/>
            </a:endParaRPr>
          </a:p>
        </p:txBody>
      </p:sp>
    </p:spTree>
    <p:extLst>
      <p:ext uri="{BB962C8B-B14F-4D97-AF65-F5344CB8AC3E}">
        <p14:creationId xmlns:p14="http://schemas.microsoft.com/office/powerpoint/2010/main" val="3762581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EBF0F636-C164-4A68-8F4F-F14C4C0F8173}"/>
              </a:ext>
            </a:extLst>
          </p:cNvPr>
          <p:cNvSpPr txBox="1">
            <a:spLocks/>
          </p:cNvSpPr>
          <p:nvPr/>
        </p:nvSpPr>
        <p:spPr>
          <a:xfrm>
            <a:off x="914400" y="2762549"/>
            <a:ext cx="12192000" cy="647749"/>
          </a:xfrm>
          <a:prstGeom prst="rect">
            <a:avLst/>
          </a:prstGeom>
        </p:spPr>
        <p:txBody>
          <a:bodyPr vert="horz" lIns="91440" tIns="45720" rIns="91440" bIns="45720" rtlCol="0" anchor="ctr">
            <a:normAutofit/>
          </a:bodyPr>
          <a:lstStyle>
            <a:lvl1pPr>
              <a:lnSpc>
                <a:spcPct val="90000"/>
              </a:lnSpc>
              <a:spcBef>
                <a:spcPct val="0"/>
              </a:spcBef>
              <a:buNone/>
              <a:defRPr sz="3200" b="1">
                <a:latin typeface="+mj-lt"/>
                <a:ea typeface="+mj-ea"/>
                <a:cs typeface="+mj-cs"/>
              </a:defRPr>
            </a:lvl1pPr>
          </a:lstStyle>
          <a:p>
            <a:endParaRPr lang="en-IN" dirty="0"/>
          </a:p>
        </p:txBody>
      </p:sp>
      <p:sp>
        <p:nvSpPr>
          <p:cNvPr id="10" name="Rectangle 9">
            <a:extLst>
              <a:ext uri="{FF2B5EF4-FFF2-40B4-BE49-F238E27FC236}">
                <a16:creationId xmlns:a16="http://schemas.microsoft.com/office/drawing/2014/main" id="{F318C63C-3505-4E53-90B1-F396CF0F37C0}"/>
              </a:ext>
            </a:extLst>
          </p:cNvPr>
          <p:cNvSpPr/>
          <p:nvPr/>
        </p:nvSpPr>
        <p:spPr>
          <a:xfrm>
            <a:off x="8735438" y="1337196"/>
            <a:ext cx="3173694" cy="4031873"/>
          </a:xfrm>
          <a:prstGeom prst="rect">
            <a:avLst/>
          </a:prstGeom>
          <a:solidFill>
            <a:schemeClr val="accent6">
              <a:lumMod val="20000"/>
              <a:lumOff val="80000"/>
            </a:schemeClr>
          </a:solidFill>
          <a:ln/>
        </p:spPr>
        <p:style>
          <a:lnRef idx="1">
            <a:schemeClr val="accent6"/>
          </a:lnRef>
          <a:fillRef idx="2">
            <a:schemeClr val="accent6"/>
          </a:fillRef>
          <a:effectRef idx="1">
            <a:schemeClr val="accent6"/>
          </a:effectRef>
          <a:fontRef idx="minor">
            <a:schemeClr val="dk1"/>
          </a:fontRef>
        </p:style>
        <p:txBody>
          <a:bodyPr wrap="square">
            <a:spAutoFit/>
          </a:bodyPr>
          <a:lstStyle/>
          <a:p>
            <a:pPr marL="0" lvl="0" indent="0" rtl="0">
              <a:spcBef>
                <a:spcPts val="0"/>
              </a:spcBef>
              <a:spcAft>
                <a:spcPts val="0"/>
              </a:spcAft>
              <a:buNone/>
            </a:pPr>
            <a:r>
              <a:rPr lang="hi-IN" sz="1600" dirty="0"/>
              <a:t>मुख्य विशेषताएँ</a:t>
            </a:r>
            <a:endParaRPr lang="en-US" sz="1600" b="1" dirty="0">
              <a:ea typeface="Cambria" panose="02040503050406030204" pitchFamily="18" charset="0"/>
              <a:cs typeface="Calibri" panose="020F0502020204030204" pitchFamily="34" charset="0"/>
            </a:endParaRPr>
          </a:p>
          <a:p>
            <a:pPr marL="285750" indent="-285750" algn="just">
              <a:buFont typeface="Arial" panose="020B0604020202020204" pitchFamily="34" charset="0"/>
              <a:buChar char="•"/>
            </a:pPr>
            <a:endParaRPr lang="en-US" sz="1600" b="1" dirty="0">
              <a:ea typeface="Cambria" panose="02040503050406030204" pitchFamily="18" charset="0"/>
              <a:cs typeface="Calibri" panose="020F0502020204030204" pitchFamily="34" charset="0"/>
            </a:endParaRPr>
          </a:p>
          <a:p>
            <a:pPr marL="285750" indent="-285750" algn="just">
              <a:buFont typeface="Arial" panose="020B0604020202020204" pitchFamily="34" charset="0"/>
              <a:buChar char="•"/>
            </a:pPr>
            <a:endParaRPr lang="en-US" sz="1600" b="1" dirty="0">
              <a:ea typeface="Cambria" panose="02040503050406030204" pitchFamily="18" charset="0"/>
              <a:cs typeface="Calibri" panose="020F0502020204030204" pitchFamily="34" charset="0"/>
            </a:endParaRPr>
          </a:p>
          <a:p>
            <a:pPr marL="285750" indent="-285750" algn="just">
              <a:buFont typeface="Arial" panose="020B0604020202020204" pitchFamily="34" charset="0"/>
              <a:buChar char="•"/>
            </a:pPr>
            <a:endParaRPr lang="en-US" sz="1600" b="1" dirty="0">
              <a:ea typeface="Cambria" panose="02040503050406030204" pitchFamily="18" charset="0"/>
              <a:cs typeface="Calibri" panose="020F0502020204030204" pitchFamily="34" charset="0"/>
            </a:endParaRPr>
          </a:p>
          <a:p>
            <a:pPr marL="285750" indent="-285750" algn="just">
              <a:buFont typeface="Arial" panose="020B0604020202020204" pitchFamily="34" charset="0"/>
              <a:buChar char="•"/>
            </a:pPr>
            <a:endParaRPr lang="en-US" sz="1600" b="1" dirty="0">
              <a:ea typeface="Cambria" panose="02040503050406030204" pitchFamily="18" charset="0"/>
              <a:cs typeface="Calibri" panose="020F0502020204030204" pitchFamily="34" charset="0"/>
            </a:endParaRPr>
          </a:p>
          <a:p>
            <a:pPr marL="285750" indent="-285750" algn="just">
              <a:buFont typeface="Arial" panose="020B0604020202020204" pitchFamily="34" charset="0"/>
              <a:buChar char="•"/>
            </a:pPr>
            <a:endParaRPr lang="en-US" sz="1600" b="1" dirty="0">
              <a:ea typeface="Cambria" panose="02040503050406030204" pitchFamily="18" charset="0"/>
              <a:cs typeface="Calibri" panose="020F0502020204030204" pitchFamily="34" charset="0"/>
            </a:endParaRPr>
          </a:p>
          <a:p>
            <a:pPr marL="285750" indent="-285750" algn="just">
              <a:buFont typeface="Arial" panose="020B0604020202020204" pitchFamily="34" charset="0"/>
              <a:buChar char="•"/>
            </a:pPr>
            <a:endParaRPr lang="en-US" sz="1600" b="1" dirty="0">
              <a:ea typeface="Cambria" panose="02040503050406030204" pitchFamily="18" charset="0"/>
              <a:cs typeface="Calibri" panose="020F0502020204030204" pitchFamily="34" charset="0"/>
            </a:endParaRPr>
          </a:p>
          <a:p>
            <a:pPr marL="285750" indent="-285750" algn="just">
              <a:buFont typeface="Arial" panose="020B0604020202020204" pitchFamily="34" charset="0"/>
              <a:buChar char="•"/>
            </a:pPr>
            <a:endParaRPr lang="en-US" sz="1600" b="1" dirty="0">
              <a:ea typeface="Cambria" panose="02040503050406030204" pitchFamily="18" charset="0"/>
              <a:cs typeface="Calibri" panose="020F0502020204030204" pitchFamily="34" charset="0"/>
            </a:endParaRPr>
          </a:p>
          <a:p>
            <a:pPr marL="285744" indent="-285744" algn="just">
              <a:buFont typeface="Arial" pitchFamily="34" charset="0"/>
              <a:buChar char="•"/>
            </a:pPr>
            <a:endParaRPr lang="en-US" sz="1600" b="1" dirty="0">
              <a:ea typeface="Cambria" panose="02040503050406030204" pitchFamily="18" charset="0"/>
              <a:cs typeface="Calibri" panose="020F0502020204030204" pitchFamily="34" charset="0"/>
            </a:endParaRPr>
          </a:p>
          <a:p>
            <a:pPr marL="285744" indent="-285744" algn="just">
              <a:buFont typeface="Arial" pitchFamily="34" charset="0"/>
              <a:buChar char="•"/>
            </a:pPr>
            <a:endParaRPr lang="en-US" sz="1600" b="1" dirty="0">
              <a:ea typeface="Cambria" panose="02040503050406030204" pitchFamily="18" charset="0"/>
              <a:cs typeface="Calibri" panose="020F0502020204030204" pitchFamily="34" charset="0"/>
            </a:endParaRPr>
          </a:p>
          <a:p>
            <a:pPr marL="285744" indent="-285744" algn="just">
              <a:buFont typeface="Arial" pitchFamily="34" charset="0"/>
              <a:buChar char="•"/>
            </a:pPr>
            <a:endParaRPr lang="en-US" sz="1600" b="1" dirty="0">
              <a:ea typeface="Cambria" panose="02040503050406030204" pitchFamily="18" charset="0"/>
              <a:cs typeface="Calibri" panose="020F0502020204030204" pitchFamily="34" charset="0"/>
            </a:endParaRPr>
          </a:p>
          <a:p>
            <a:pPr marL="285744" indent="-285744" algn="just">
              <a:buFont typeface="Arial" pitchFamily="34" charset="0"/>
              <a:buChar char="•"/>
            </a:pPr>
            <a:endParaRPr lang="en-US" sz="1600" b="1" dirty="0">
              <a:ea typeface="Cambria" panose="02040503050406030204" pitchFamily="18" charset="0"/>
              <a:cs typeface="Calibri" panose="020F0502020204030204" pitchFamily="34" charset="0"/>
            </a:endParaRPr>
          </a:p>
          <a:p>
            <a:pPr marL="285744" indent="-285744" algn="just">
              <a:buFont typeface="Arial" pitchFamily="34" charset="0"/>
              <a:buChar char="•"/>
            </a:pPr>
            <a:endParaRPr lang="en-US" sz="1600" b="1" dirty="0">
              <a:ea typeface="Cambria" panose="02040503050406030204" pitchFamily="18" charset="0"/>
              <a:cs typeface="Calibri" panose="020F0502020204030204" pitchFamily="34" charset="0"/>
            </a:endParaRPr>
          </a:p>
          <a:p>
            <a:pPr marL="285744" indent="-285744" algn="just">
              <a:buFont typeface="Arial" pitchFamily="34" charset="0"/>
              <a:buChar char="•"/>
            </a:pPr>
            <a:endParaRPr lang="en-US" sz="1600" b="1" dirty="0">
              <a:ea typeface="Cambria" panose="02040503050406030204" pitchFamily="18" charset="0"/>
              <a:cs typeface="Calibri" panose="020F0502020204030204" pitchFamily="34" charset="0"/>
            </a:endParaRPr>
          </a:p>
          <a:p>
            <a:pPr marL="285744" indent="-285744" algn="just">
              <a:buFont typeface="Arial" pitchFamily="34" charset="0"/>
              <a:buChar char="•"/>
            </a:pPr>
            <a:endParaRPr lang="en-US" sz="1600" b="1" dirty="0">
              <a:ea typeface="Cambria" panose="02040503050406030204" pitchFamily="18" charset="0"/>
              <a:cs typeface="Calibri" panose="020F0502020204030204" pitchFamily="34" charset="0"/>
            </a:endParaRPr>
          </a:p>
          <a:p>
            <a:pPr marL="285744" indent="-285744" algn="just">
              <a:buFont typeface="Arial" pitchFamily="34" charset="0"/>
              <a:buChar char="•"/>
            </a:pPr>
            <a:endParaRPr lang="en-US" sz="1600" b="1" dirty="0">
              <a:ea typeface="Cambria" panose="02040503050406030204" pitchFamily="18" charset="0"/>
              <a:cs typeface="Calibri" panose="020F0502020204030204" pitchFamily="34" charset="0"/>
            </a:endParaRPr>
          </a:p>
        </p:txBody>
      </p:sp>
      <p:sp>
        <p:nvSpPr>
          <p:cNvPr id="12" name="TextBox 11">
            <a:extLst>
              <a:ext uri="{FF2B5EF4-FFF2-40B4-BE49-F238E27FC236}">
                <a16:creationId xmlns:a16="http://schemas.microsoft.com/office/drawing/2014/main" id="{2F9BA40B-4A90-4DF2-A628-A3944179533E}"/>
              </a:ext>
            </a:extLst>
          </p:cNvPr>
          <p:cNvSpPr txBox="1"/>
          <p:nvPr/>
        </p:nvSpPr>
        <p:spPr>
          <a:xfrm>
            <a:off x="10156873" y="6485294"/>
            <a:ext cx="1825919" cy="276999"/>
          </a:xfrm>
          <a:prstGeom prst="rect">
            <a:avLst/>
          </a:prstGeom>
          <a:noFill/>
        </p:spPr>
        <p:txBody>
          <a:bodyPr wrap="square" rtlCol="0">
            <a:spAutoFit/>
          </a:bodyPr>
          <a:lstStyle/>
          <a:p>
            <a:pPr algn="r"/>
            <a:r>
              <a:rPr lang="en-US" sz="1200" b="1" dirty="0"/>
              <a:t>Source: NFHS 5, 2019-20</a:t>
            </a:r>
            <a:endParaRPr lang="en-IN" sz="1200" b="1" dirty="0"/>
          </a:p>
        </p:txBody>
      </p:sp>
      <p:sp>
        <p:nvSpPr>
          <p:cNvPr id="3" name="Rectangle 2"/>
          <p:cNvSpPr/>
          <p:nvPr/>
        </p:nvSpPr>
        <p:spPr>
          <a:xfrm>
            <a:off x="2478968" y="4215306"/>
            <a:ext cx="5493458" cy="369332"/>
          </a:xfrm>
          <a:prstGeom prst="rect">
            <a:avLst/>
          </a:prstGeom>
        </p:spPr>
        <p:txBody>
          <a:bodyPr wrap="square">
            <a:spAutoFit/>
          </a:bodyPr>
          <a:lstStyle/>
          <a:p>
            <a:pPr marL="0" lvl="0" indent="0" algn="l" rtl="0">
              <a:spcBef>
                <a:spcPts val="1200"/>
              </a:spcBef>
              <a:spcAft>
                <a:spcPts val="0"/>
              </a:spcAft>
              <a:buNone/>
            </a:pPr>
            <a:r>
              <a:rPr lang="hi-IN" dirty="0"/>
              <a:t>राज्य और फोकस जिलों के प्रमुख पोषण संकेतक                </a:t>
            </a:r>
          </a:p>
        </p:txBody>
      </p:sp>
      <p:sp>
        <p:nvSpPr>
          <p:cNvPr id="5" name="Rectangle 4"/>
          <p:cNvSpPr/>
          <p:nvPr/>
        </p:nvSpPr>
        <p:spPr>
          <a:xfrm>
            <a:off x="2721019" y="1588208"/>
            <a:ext cx="5001690" cy="369332"/>
          </a:xfrm>
          <a:prstGeom prst="rect">
            <a:avLst/>
          </a:prstGeom>
        </p:spPr>
        <p:txBody>
          <a:bodyPr wrap="none">
            <a:spAutoFit/>
          </a:bodyPr>
          <a:lstStyle/>
          <a:p>
            <a:pPr marL="0" lvl="0" indent="0" algn="l" rtl="0">
              <a:spcBef>
                <a:spcPts val="0"/>
              </a:spcBef>
              <a:spcAft>
                <a:spcPts val="0"/>
              </a:spcAft>
              <a:buClr>
                <a:schemeClr val="dk1"/>
              </a:buClr>
              <a:buSzPts val="1100"/>
              <a:buFont typeface="Arial"/>
              <a:buNone/>
            </a:pPr>
            <a:r>
              <a:rPr lang="hi-IN" dirty="0"/>
              <a:t>राज्य और फोकस जिलों के प्रमुख स्वास्थ्य संकेतक</a:t>
            </a:r>
          </a:p>
        </p:txBody>
      </p:sp>
      <p:sp>
        <p:nvSpPr>
          <p:cNvPr id="2" name="Rectangle 1"/>
          <p:cNvSpPr/>
          <p:nvPr/>
        </p:nvSpPr>
        <p:spPr>
          <a:xfrm>
            <a:off x="3913012" y="2142206"/>
            <a:ext cx="3078087" cy="369332"/>
          </a:xfrm>
          <a:prstGeom prst="rect">
            <a:avLst/>
          </a:prstGeom>
        </p:spPr>
        <p:txBody>
          <a:bodyPr wrap="none">
            <a:spAutoFit/>
          </a:bodyPr>
          <a:lstStyle/>
          <a:p>
            <a:pPr marL="0" lvl="0" indent="0" algn="l" rtl="0">
              <a:spcBef>
                <a:spcPts val="1200"/>
              </a:spcBef>
              <a:spcAft>
                <a:spcPts val="0"/>
              </a:spcAft>
              <a:buNone/>
            </a:pPr>
            <a:r>
              <a:rPr lang="hi-IN" dirty="0">
                <a:highlight>
                  <a:srgbClr val="C0C0C0"/>
                </a:highlight>
              </a:rPr>
              <a:t>ग्राफ के माध्यम से चित्रित करें</a:t>
            </a:r>
          </a:p>
        </p:txBody>
      </p:sp>
      <p:sp>
        <p:nvSpPr>
          <p:cNvPr id="9" name="Rectangle 8"/>
          <p:cNvSpPr/>
          <p:nvPr/>
        </p:nvSpPr>
        <p:spPr>
          <a:xfrm>
            <a:off x="3791986" y="4650986"/>
            <a:ext cx="3078087" cy="369332"/>
          </a:xfrm>
          <a:prstGeom prst="rect">
            <a:avLst/>
          </a:prstGeom>
        </p:spPr>
        <p:txBody>
          <a:bodyPr wrap="none">
            <a:spAutoFit/>
          </a:bodyPr>
          <a:lstStyle/>
          <a:p>
            <a:pPr marL="0" lvl="0" indent="0" algn="l" rtl="0">
              <a:spcBef>
                <a:spcPts val="1200"/>
              </a:spcBef>
              <a:spcAft>
                <a:spcPts val="0"/>
              </a:spcAft>
              <a:buClr>
                <a:schemeClr val="dk1"/>
              </a:buClr>
              <a:buSzPts val="1100"/>
              <a:buFont typeface="Arial"/>
              <a:buNone/>
            </a:pPr>
            <a:r>
              <a:rPr lang="hi-IN" dirty="0">
                <a:highlight>
                  <a:srgbClr val="C0C0C0"/>
                </a:highlight>
              </a:rPr>
              <a:t>ग्राफ के माध्यम से चित्रित करें</a:t>
            </a:r>
          </a:p>
        </p:txBody>
      </p:sp>
      <p:sp>
        <p:nvSpPr>
          <p:cNvPr id="11" name="Rectangle 10"/>
          <p:cNvSpPr/>
          <p:nvPr/>
        </p:nvSpPr>
        <p:spPr>
          <a:xfrm>
            <a:off x="838198" y="429585"/>
            <a:ext cx="6800852" cy="726312"/>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r>
              <a:rPr lang="en" sz="2800" dirty="0"/>
              <a:t>राज्य प्रोफाइल- प्रमुख एफएनएचडब्ल्यू संकेतक</a:t>
            </a:r>
            <a:endParaRPr lang="en-IN" sz="2800" b="1" dirty="0">
              <a:solidFill>
                <a:schemeClr val="bg1"/>
              </a:solidFill>
              <a:latin typeface="+mj-lt"/>
            </a:endParaRPr>
          </a:p>
        </p:txBody>
      </p:sp>
    </p:spTree>
    <p:extLst>
      <p:ext uri="{BB962C8B-B14F-4D97-AF65-F5344CB8AC3E}">
        <p14:creationId xmlns:p14="http://schemas.microsoft.com/office/powerpoint/2010/main" val="3141172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8">
            <a:extLst>
              <a:ext uri="{FF2B5EF4-FFF2-40B4-BE49-F238E27FC236}">
                <a16:creationId xmlns:a16="http://schemas.microsoft.com/office/drawing/2014/main" id="{82874526-A69D-450F-AB52-3A991C92B45E}"/>
              </a:ext>
            </a:extLst>
          </p:cNvPr>
          <p:cNvGraphicFramePr>
            <a:graphicFrameLocks noGrp="1"/>
          </p:cNvGraphicFramePr>
          <p:nvPr>
            <p:extLst>
              <p:ext uri="{D42A27DB-BD31-4B8C-83A1-F6EECF244321}">
                <p14:modId xmlns:p14="http://schemas.microsoft.com/office/powerpoint/2010/main" val="1089713910"/>
              </p:ext>
            </p:extLst>
          </p:nvPr>
        </p:nvGraphicFramePr>
        <p:xfrm>
          <a:off x="838197" y="1301115"/>
          <a:ext cx="7194455" cy="5930265"/>
        </p:xfrm>
        <a:graphic>
          <a:graphicData uri="http://schemas.openxmlformats.org/drawingml/2006/table">
            <a:tbl>
              <a:tblPr firstRow="1" bandRow="1">
                <a:tableStyleId>{3B4B98B0-60AC-42C2-AFA5-B58CD77FA1E5}</a:tableStyleId>
              </a:tblPr>
              <a:tblGrid>
                <a:gridCol w="7194455">
                  <a:extLst>
                    <a:ext uri="{9D8B030D-6E8A-4147-A177-3AD203B41FA5}">
                      <a16:colId xmlns:a16="http://schemas.microsoft.com/office/drawing/2014/main" val="2512012357"/>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3. </a:t>
                      </a:r>
                      <a:r>
                        <a:rPr lang="hi-IN" sz="2000" dirty="0"/>
                        <a:t>लक्ष्य</a:t>
                      </a:r>
                      <a:endParaRPr lang="en-IN" sz="2000" dirty="0"/>
                    </a:p>
                  </a:txBody>
                  <a:tcPr>
                    <a:solidFill>
                      <a:schemeClr val="accent6">
                        <a:lumMod val="20000"/>
                        <a:lumOff val="80000"/>
                      </a:schemeClr>
                    </a:solidFill>
                  </a:tcPr>
                </a:tc>
                <a:extLst>
                  <a:ext uri="{0D108BD9-81ED-4DB2-BD59-A6C34878D82A}">
                    <a16:rowId xmlns:a16="http://schemas.microsoft.com/office/drawing/2014/main" val="2778920424"/>
                  </a:ext>
                </a:extLst>
              </a:tr>
              <a:tr h="480060">
                <a:tc>
                  <a:txBody>
                    <a:bodyPr/>
                    <a:lstStyle/>
                    <a:p>
                      <a:pPr marL="285750" lvl="0" indent="-285750">
                        <a:lnSpc>
                          <a:spcPct val="150000"/>
                        </a:lnSpc>
                        <a:buFont typeface="Arial" panose="020B0604020202020204" pitchFamily="34" charset="0"/>
                        <a:buChar char="•"/>
                      </a:pPr>
                      <a:endParaRPr lang="en-IN" sz="1800" kern="1200" dirty="0">
                        <a:solidFill>
                          <a:schemeClr val="tx1"/>
                        </a:solidFill>
                        <a:effectLst/>
                        <a:latin typeface="+mn-lt"/>
                        <a:ea typeface="+mn-ea"/>
                        <a:cs typeface="+mn-cs"/>
                      </a:endParaRPr>
                    </a:p>
                  </a:txBody>
                  <a:tcPr>
                    <a:noFill/>
                  </a:tcPr>
                </a:tc>
                <a:extLst>
                  <a:ext uri="{0D108BD9-81ED-4DB2-BD59-A6C34878D82A}">
                    <a16:rowId xmlns:a16="http://schemas.microsoft.com/office/drawing/2014/main" val="339460673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t>4. </a:t>
                      </a:r>
                      <a:r>
                        <a:rPr lang="hi-IN" sz="2000" b="1" dirty="0"/>
                        <a:t>उद्देश्य</a:t>
                      </a:r>
                      <a:endParaRPr lang="en-IN" sz="2000" b="1" dirty="0"/>
                    </a:p>
                  </a:txBody>
                  <a:tcPr>
                    <a:solidFill>
                      <a:schemeClr val="accent2">
                        <a:lumMod val="40000"/>
                        <a:lumOff val="60000"/>
                      </a:schemeClr>
                    </a:solidFill>
                  </a:tcPr>
                </a:tc>
                <a:extLst>
                  <a:ext uri="{0D108BD9-81ED-4DB2-BD59-A6C34878D82A}">
                    <a16:rowId xmlns:a16="http://schemas.microsoft.com/office/drawing/2014/main" val="1128683997"/>
                  </a:ext>
                </a:extLst>
              </a:tr>
              <a:tr h="370840">
                <a:tc>
                  <a:txBody>
                    <a:bodyPr/>
                    <a:lstStyle/>
                    <a:p>
                      <a:pPr marL="285750" lvl="0" indent="-285750">
                        <a:lnSpc>
                          <a:spcPct val="150000"/>
                        </a:lnSpc>
                        <a:buFont typeface="Arial" panose="020B0604020202020204" pitchFamily="34" charset="0"/>
                        <a:buChar char="•"/>
                      </a:pPr>
                      <a:endParaRPr lang="en-US" sz="1800" kern="1200" dirty="0">
                        <a:solidFill>
                          <a:schemeClr val="tx1"/>
                        </a:solidFill>
                        <a:effectLst/>
                        <a:latin typeface="+mn-lt"/>
                        <a:ea typeface="+mn-ea"/>
                        <a:cs typeface="+mn-cs"/>
                      </a:endParaRPr>
                    </a:p>
                    <a:p>
                      <a:pPr marL="0" lvl="0" indent="0">
                        <a:lnSpc>
                          <a:spcPct val="150000"/>
                        </a:lnSpc>
                        <a:buFont typeface="Arial" panose="020B0604020202020204" pitchFamily="34" charset="0"/>
                        <a:buNone/>
                      </a:pPr>
                      <a:endParaRPr lang="en-US" sz="1800" kern="1200" dirty="0">
                        <a:solidFill>
                          <a:schemeClr val="tx1"/>
                        </a:solidFill>
                        <a:effectLst/>
                        <a:latin typeface="+mn-lt"/>
                        <a:ea typeface="+mn-ea"/>
                        <a:cs typeface="+mn-cs"/>
                      </a:endParaRPr>
                    </a:p>
                    <a:p>
                      <a:pPr marL="285750" lvl="0" indent="-285750">
                        <a:lnSpc>
                          <a:spcPct val="150000"/>
                        </a:lnSpc>
                        <a:buFont typeface="Arial" panose="020B0604020202020204" pitchFamily="34" charset="0"/>
                        <a:buChar char="•"/>
                      </a:pPr>
                      <a:endParaRPr lang="en-US" sz="1800" kern="1200" dirty="0">
                        <a:solidFill>
                          <a:schemeClr val="tx1"/>
                        </a:solidFill>
                        <a:effectLst/>
                        <a:latin typeface="+mn-lt"/>
                        <a:ea typeface="+mn-ea"/>
                        <a:cs typeface="+mn-cs"/>
                      </a:endParaRPr>
                    </a:p>
                  </a:txBody>
                  <a:tcPr>
                    <a:noFill/>
                  </a:tcPr>
                </a:tc>
                <a:extLst>
                  <a:ext uri="{0D108BD9-81ED-4DB2-BD59-A6C34878D82A}">
                    <a16:rowId xmlns:a16="http://schemas.microsoft.com/office/drawing/2014/main" val="299848082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kern="1200" dirty="0">
                          <a:solidFill>
                            <a:schemeClr val="tx1"/>
                          </a:solidFill>
                          <a:effectLst/>
                          <a:latin typeface="+mn-lt"/>
                          <a:ea typeface="+mn-ea"/>
                          <a:cs typeface="+mn-cs"/>
                        </a:rPr>
                        <a:t>5. </a:t>
                      </a:r>
                      <a:r>
                        <a:rPr lang="en-IN" sz="2000" b="0" kern="1200" dirty="0">
                          <a:solidFill>
                            <a:schemeClr val="tx1"/>
                          </a:solidFill>
                          <a:effectLst/>
                          <a:latin typeface="+mn-lt"/>
                          <a:ea typeface="+mn-ea"/>
                          <a:cs typeface="+mn-cs"/>
                        </a:rPr>
                        <a:t> </a:t>
                      </a:r>
                      <a:r>
                        <a:rPr lang="hi-IN" sz="2000" b="1" dirty="0"/>
                        <a:t>लक्षित समूह</a:t>
                      </a:r>
                      <a:endParaRPr lang="en-IN" sz="2000" b="1" kern="1200" dirty="0">
                        <a:solidFill>
                          <a:schemeClr val="tx1"/>
                        </a:solidFill>
                        <a:effectLst/>
                        <a:latin typeface="+mn-lt"/>
                        <a:ea typeface="+mn-ea"/>
                        <a:cs typeface="+mn-cs"/>
                      </a:endParaRPr>
                    </a:p>
                  </a:txBody>
                  <a:tcPr>
                    <a:solidFill>
                      <a:schemeClr val="accent4">
                        <a:lumMod val="40000"/>
                        <a:lumOff val="60000"/>
                      </a:schemeClr>
                    </a:solidFill>
                  </a:tcPr>
                </a:tc>
                <a:extLst>
                  <a:ext uri="{0D108BD9-81ED-4DB2-BD59-A6C34878D82A}">
                    <a16:rowId xmlns:a16="http://schemas.microsoft.com/office/drawing/2014/main" val="286921204"/>
                  </a:ext>
                </a:extLst>
              </a:tr>
              <a:tr h="370840">
                <a:tc>
                  <a:txBody>
                    <a:bodyPr/>
                    <a:lstStyle/>
                    <a:p>
                      <a:pPr>
                        <a:lnSpc>
                          <a:spcPct val="150000"/>
                        </a:lnSpc>
                      </a:pPr>
                      <a:endParaRPr lang="en-US" sz="1800" kern="1200" dirty="0">
                        <a:solidFill>
                          <a:schemeClr val="tx1"/>
                        </a:solidFill>
                        <a:effectLst/>
                        <a:latin typeface="+mn-lt"/>
                        <a:ea typeface="+mn-ea"/>
                        <a:cs typeface="+mn-cs"/>
                      </a:endParaRPr>
                    </a:p>
                    <a:p>
                      <a:pPr>
                        <a:lnSpc>
                          <a:spcPct val="150000"/>
                        </a:lnSpc>
                      </a:pPr>
                      <a:endParaRPr lang="en-US" sz="1800" kern="1200" dirty="0">
                        <a:solidFill>
                          <a:schemeClr val="tx1"/>
                        </a:solidFill>
                        <a:effectLst/>
                        <a:latin typeface="+mn-lt"/>
                        <a:ea typeface="+mn-ea"/>
                        <a:cs typeface="+mn-cs"/>
                      </a:endParaRPr>
                    </a:p>
                    <a:p>
                      <a:pPr>
                        <a:lnSpc>
                          <a:spcPct val="150000"/>
                        </a:lnSpc>
                      </a:pPr>
                      <a:endParaRPr lang="en-US" sz="1800" kern="1200" dirty="0">
                        <a:solidFill>
                          <a:schemeClr val="tx1"/>
                        </a:solidFill>
                        <a:effectLst/>
                        <a:latin typeface="+mn-lt"/>
                        <a:ea typeface="+mn-ea"/>
                        <a:cs typeface="+mn-cs"/>
                      </a:endParaRPr>
                    </a:p>
                    <a:p>
                      <a:pPr>
                        <a:lnSpc>
                          <a:spcPct val="150000"/>
                        </a:lnSpc>
                      </a:pPr>
                      <a:endParaRPr lang="en-US" sz="1800" kern="1200" dirty="0">
                        <a:solidFill>
                          <a:schemeClr val="tx1"/>
                        </a:solidFill>
                        <a:effectLst/>
                        <a:latin typeface="+mn-lt"/>
                        <a:ea typeface="+mn-ea"/>
                        <a:cs typeface="+mn-cs"/>
                      </a:endParaRPr>
                    </a:p>
                    <a:p>
                      <a:pPr>
                        <a:lnSpc>
                          <a:spcPct val="150000"/>
                        </a:lnSpc>
                      </a:pPr>
                      <a:endParaRPr lang="en-US" sz="1800" kern="1200" dirty="0">
                        <a:solidFill>
                          <a:schemeClr val="tx1"/>
                        </a:solidFill>
                        <a:effectLst/>
                        <a:latin typeface="+mn-lt"/>
                        <a:ea typeface="+mn-ea"/>
                        <a:cs typeface="+mn-cs"/>
                      </a:endParaRPr>
                    </a:p>
                    <a:p>
                      <a:pPr>
                        <a:lnSpc>
                          <a:spcPct val="150000"/>
                        </a:lnSpc>
                      </a:pPr>
                      <a:endParaRPr lang="en-IN" sz="1800" kern="1200" dirty="0">
                        <a:solidFill>
                          <a:schemeClr val="tx1"/>
                        </a:solidFill>
                        <a:effectLst/>
                        <a:latin typeface="+mn-lt"/>
                        <a:ea typeface="+mn-ea"/>
                        <a:cs typeface="+mn-cs"/>
                      </a:endParaRPr>
                    </a:p>
                  </a:txBody>
                  <a:tcPr>
                    <a:noFill/>
                  </a:tcPr>
                </a:tc>
                <a:extLst>
                  <a:ext uri="{0D108BD9-81ED-4DB2-BD59-A6C34878D82A}">
                    <a16:rowId xmlns:a16="http://schemas.microsoft.com/office/drawing/2014/main" val="719869927"/>
                  </a:ext>
                </a:extLst>
              </a:tr>
              <a:tr h="370840">
                <a:tc>
                  <a:txBody>
                    <a:bodyPr/>
                    <a:lstStyle/>
                    <a:p>
                      <a:pPr>
                        <a:lnSpc>
                          <a:spcPct val="150000"/>
                        </a:lnSpc>
                      </a:pPr>
                      <a:endParaRPr lang="en-IN" sz="1800" kern="1200" dirty="0">
                        <a:solidFill>
                          <a:schemeClr val="tx1"/>
                        </a:solidFill>
                        <a:effectLst/>
                        <a:latin typeface="+mn-lt"/>
                        <a:ea typeface="+mn-ea"/>
                        <a:cs typeface="+mn-cs"/>
                      </a:endParaRPr>
                    </a:p>
                  </a:txBody>
                  <a:tcPr>
                    <a:noFill/>
                  </a:tcPr>
                </a:tc>
                <a:extLst>
                  <a:ext uri="{0D108BD9-81ED-4DB2-BD59-A6C34878D82A}">
                    <a16:rowId xmlns:a16="http://schemas.microsoft.com/office/drawing/2014/main" val="3133046590"/>
                  </a:ext>
                </a:extLst>
              </a:tr>
            </a:tbl>
          </a:graphicData>
        </a:graphic>
      </p:graphicFrame>
      <p:sp>
        <p:nvSpPr>
          <p:cNvPr id="5" name="Title 3">
            <a:extLst>
              <a:ext uri="{FF2B5EF4-FFF2-40B4-BE49-F238E27FC236}">
                <a16:creationId xmlns:a16="http://schemas.microsoft.com/office/drawing/2014/main" id="{71BBC1CC-5388-48C6-AB90-05D002D2F484}"/>
              </a:ext>
            </a:extLst>
          </p:cNvPr>
          <p:cNvSpPr txBox="1">
            <a:spLocks/>
          </p:cNvSpPr>
          <p:nvPr/>
        </p:nvSpPr>
        <p:spPr>
          <a:xfrm>
            <a:off x="0" y="304505"/>
            <a:ext cx="12192000" cy="66278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IN" sz="3200" b="1" dirty="0"/>
          </a:p>
        </p:txBody>
      </p:sp>
      <p:sp>
        <p:nvSpPr>
          <p:cNvPr id="2" name="Rectangle 1"/>
          <p:cNvSpPr/>
          <p:nvPr/>
        </p:nvSpPr>
        <p:spPr>
          <a:xfrm>
            <a:off x="8482817" y="3766345"/>
            <a:ext cx="3446585" cy="281353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marL="0" lvl="0" indent="0" algn="l" rtl="0">
              <a:spcBef>
                <a:spcPts val="0"/>
              </a:spcBef>
              <a:spcAft>
                <a:spcPts val="0"/>
              </a:spcAft>
              <a:buNone/>
            </a:pPr>
            <a:r>
              <a:rPr lang="hi-IN" b="1" dirty="0"/>
              <a:t>संक्षेप में वर्णन करें</a:t>
            </a:r>
          </a:p>
          <a:p>
            <a:pPr lvl="0" algn="l" rtl="0">
              <a:spcBef>
                <a:spcPts val="0"/>
              </a:spcBef>
              <a:spcAft>
                <a:spcPts val="0"/>
              </a:spcAft>
            </a:pPr>
            <a:r>
              <a:rPr lang="hi-IN" dirty="0"/>
              <a:t>राज्य एफएनएचडब्ल्यू परिचालन रणनीति विकसित करने की प्रक्रिया, हस्तक्षेपों का चयन, कार्यान्वयन की प्रगति के आधार पर संशोधन</a:t>
            </a:r>
          </a:p>
        </p:txBody>
      </p:sp>
      <p:sp>
        <p:nvSpPr>
          <p:cNvPr id="6" name="Rectangle 5"/>
          <p:cNvSpPr/>
          <p:nvPr/>
        </p:nvSpPr>
        <p:spPr>
          <a:xfrm>
            <a:off x="8482817" y="1215390"/>
            <a:ext cx="3446585" cy="213140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marL="0" lvl="0" indent="0" algn="l" rtl="0">
              <a:spcBef>
                <a:spcPts val="0"/>
              </a:spcBef>
              <a:spcAft>
                <a:spcPts val="0"/>
              </a:spcAft>
              <a:buNone/>
            </a:pPr>
            <a:r>
              <a:rPr lang="hi-IN" dirty="0"/>
              <a:t>केंद्र बिंदु के क्षेत्र</a:t>
            </a:r>
          </a:p>
          <a:p>
            <a:endParaRPr lang="en-US" b="1" dirty="0"/>
          </a:p>
          <a:p>
            <a:endParaRPr lang="en-US" b="1" dirty="0"/>
          </a:p>
          <a:p>
            <a:endParaRPr lang="en-US" b="1" dirty="0"/>
          </a:p>
          <a:p>
            <a:endParaRPr lang="en-US" b="1" dirty="0"/>
          </a:p>
          <a:p>
            <a:endParaRPr lang="en-US" b="1" dirty="0"/>
          </a:p>
          <a:p>
            <a:endParaRPr lang="en-IN" b="1" dirty="0"/>
          </a:p>
        </p:txBody>
      </p:sp>
      <p:sp>
        <p:nvSpPr>
          <p:cNvPr id="7" name="Rectangle 6"/>
          <p:cNvSpPr/>
          <p:nvPr/>
        </p:nvSpPr>
        <p:spPr>
          <a:xfrm>
            <a:off x="838198" y="429585"/>
            <a:ext cx="9745496" cy="726312"/>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r>
              <a:rPr lang="en" sz="2400" dirty="0"/>
              <a:t>राज्य FNHW संचालन रणनीति से FNHW संश्लेषण</a:t>
            </a:r>
            <a:endParaRPr lang="en-IN" sz="2400" b="1" dirty="0">
              <a:solidFill>
                <a:schemeClr val="bg1"/>
              </a:solidFill>
              <a:latin typeface="+mj-lt"/>
            </a:endParaRPr>
          </a:p>
        </p:txBody>
      </p:sp>
    </p:spTree>
    <p:extLst>
      <p:ext uri="{BB962C8B-B14F-4D97-AF65-F5344CB8AC3E}">
        <p14:creationId xmlns:p14="http://schemas.microsoft.com/office/powerpoint/2010/main" val="34120896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able 8">
            <a:extLst>
              <a:ext uri="{FF2B5EF4-FFF2-40B4-BE49-F238E27FC236}">
                <a16:creationId xmlns:a16="http://schemas.microsoft.com/office/drawing/2014/main" id="{B9F840F3-A767-4671-A717-0F5079776CBC}"/>
              </a:ext>
            </a:extLst>
          </p:cNvPr>
          <p:cNvGraphicFramePr>
            <a:graphicFrameLocks noGrp="1"/>
          </p:cNvGraphicFramePr>
          <p:nvPr>
            <p:extLst>
              <p:ext uri="{D42A27DB-BD31-4B8C-83A1-F6EECF244321}">
                <p14:modId xmlns:p14="http://schemas.microsoft.com/office/powerpoint/2010/main" val="1929092639"/>
              </p:ext>
            </p:extLst>
          </p:nvPr>
        </p:nvGraphicFramePr>
        <p:xfrm>
          <a:off x="809625" y="1400685"/>
          <a:ext cx="5802189" cy="5348486"/>
        </p:xfrm>
        <a:graphic>
          <a:graphicData uri="http://schemas.openxmlformats.org/drawingml/2006/table">
            <a:tbl>
              <a:tblPr firstRow="1" bandRow="1">
                <a:tableStyleId>{3B4B98B0-60AC-42C2-AFA5-B58CD77FA1E5}</a:tableStyleId>
              </a:tblPr>
              <a:tblGrid>
                <a:gridCol w="931048">
                  <a:extLst>
                    <a:ext uri="{9D8B030D-6E8A-4147-A177-3AD203B41FA5}">
                      <a16:colId xmlns:a16="http://schemas.microsoft.com/office/drawing/2014/main" val="2512012357"/>
                    </a:ext>
                  </a:extLst>
                </a:gridCol>
                <a:gridCol w="901619">
                  <a:extLst>
                    <a:ext uri="{9D8B030D-6E8A-4147-A177-3AD203B41FA5}">
                      <a16:colId xmlns:a16="http://schemas.microsoft.com/office/drawing/2014/main" val="3223338421"/>
                    </a:ext>
                  </a:extLst>
                </a:gridCol>
                <a:gridCol w="682799">
                  <a:extLst>
                    <a:ext uri="{9D8B030D-6E8A-4147-A177-3AD203B41FA5}">
                      <a16:colId xmlns:a16="http://schemas.microsoft.com/office/drawing/2014/main" val="3171713743"/>
                    </a:ext>
                  </a:extLst>
                </a:gridCol>
                <a:gridCol w="786440">
                  <a:extLst>
                    <a:ext uri="{9D8B030D-6E8A-4147-A177-3AD203B41FA5}">
                      <a16:colId xmlns:a16="http://schemas.microsoft.com/office/drawing/2014/main" val="3128821133"/>
                    </a:ext>
                  </a:extLst>
                </a:gridCol>
                <a:gridCol w="850612">
                  <a:extLst>
                    <a:ext uri="{9D8B030D-6E8A-4147-A177-3AD203B41FA5}">
                      <a16:colId xmlns:a16="http://schemas.microsoft.com/office/drawing/2014/main" val="3784750237"/>
                    </a:ext>
                  </a:extLst>
                </a:gridCol>
                <a:gridCol w="863500">
                  <a:extLst>
                    <a:ext uri="{9D8B030D-6E8A-4147-A177-3AD203B41FA5}">
                      <a16:colId xmlns:a16="http://schemas.microsoft.com/office/drawing/2014/main" val="826573274"/>
                    </a:ext>
                  </a:extLst>
                </a:gridCol>
                <a:gridCol w="786171">
                  <a:extLst>
                    <a:ext uri="{9D8B030D-6E8A-4147-A177-3AD203B41FA5}">
                      <a16:colId xmlns:a16="http://schemas.microsoft.com/office/drawing/2014/main" val="3771640266"/>
                    </a:ext>
                  </a:extLst>
                </a:gridCol>
              </a:tblGrid>
              <a:tr h="1000668">
                <a:tc gridSpan="7">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1" dirty="0"/>
                        <a:t>6. </a:t>
                      </a:r>
                      <a:r>
                        <a:rPr lang="hi-IN" sz="2000" b="1" dirty="0">
                          <a:solidFill>
                            <a:schemeClr val="dk1"/>
                          </a:solidFill>
                          <a:latin typeface="+mn-lt"/>
                          <a:ea typeface="Calibri"/>
                          <a:cs typeface="Calibri"/>
                          <a:sym typeface="Calibri"/>
                        </a:rPr>
                        <a:t>संचालन के भौगोलिक क्षेत्र (स्वीकृत परियोजना के अनुसार)</a:t>
                      </a:r>
                      <a:endParaRPr lang="hi-IN" sz="1800" b="1" dirty="0">
                        <a:solidFill>
                          <a:schemeClr val="dk1"/>
                        </a:solidFill>
                        <a:latin typeface="+mn-lt"/>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IN"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IN" sz="2000" b="1" kern="1200" dirty="0">
                        <a:solidFill>
                          <a:schemeClr val="tx1"/>
                        </a:solidFill>
                        <a:effectLst/>
                        <a:latin typeface="+mn-lt"/>
                        <a:ea typeface="+mn-ea"/>
                        <a:cs typeface="+mn-cs"/>
                      </a:endParaRPr>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IN" sz="2000" b="1" kern="1200" dirty="0">
                        <a:solidFill>
                          <a:schemeClr val="tx1"/>
                        </a:solidFill>
                        <a:effectLst/>
                        <a:latin typeface="+mn-lt"/>
                        <a:ea typeface="+mn-ea"/>
                        <a:cs typeface="+mn-cs"/>
                      </a:endParaRPr>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IN" sz="2000" b="1" kern="1200" dirty="0">
                        <a:solidFill>
                          <a:schemeClr val="tx1"/>
                        </a:solidFill>
                        <a:effectLst/>
                        <a:latin typeface="+mn-lt"/>
                        <a:ea typeface="+mn-ea"/>
                        <a:cs typeface="+mn-cs"/>
                      </a:endParaRPr>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IN" sz="2000" b="1" kern="1200" dirty="0">
                        <a:solidFill>
                          <a:schemeClr val="tx1"/>
                        </a:solidFill>
                        <a:effectLst/>
                        <a:latin typeface="+mn-lt"/>
                        <a:ea typeface="+mn-ea"/>
                        <a:cs typeface="+mn-cs"/>
                      </a:endParaRPr>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IN" sz="2000" b="1" kern="1200" dirty="0">
                        <a:solidFill>
                          <a:schemeClr val="tx1"/>
                        </a:solidFill>
                        <a:effectLst/>
                        <a:latin typeface="+mn-lt"/>
                        <a:ea typeface="+mn-ea"/>
                        <a:cs typeface="+mn-cs"/>
                      </a:endParaRPr>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IN" sz="2000" b="1" kern="1200" dirty="0">
                        <a:solidFill>
                          <a:schemeClr val="tx1"/>
                        </a:solidFill>
                        <a:effectLst/>
                        <a:latin typeface="+mn-lt"/>
                        <a:ea typeface="+mn-ea"/>
                        <a:cs typeface="+mn-cs"/>
                      </a:endParaRPr>
                    </a:p>
                  </a:txBody>
                  <a:tcPr/>
                </a:tc>
                <a:extLst>
                  <a:ext uri="{0D108BD9-81ED-4DB2-BD59-A6C34878D82A}">
                    <a16:rowId xmlns:a16="http://schemas.microsoft.com/office/drawing/2014/main" val="2778920424"/>
                  </a:ext>
                </a:extLst>
              </a:tr>
              <a:tr h="1455517">
                <a:tc rowSpan="4">
                  <a:txBody>
                    <a:bodyPr/>
                    <a:lstStyle/>
                    <a:p>
                      <a:pPr marL="0" lvl="0" indent="0" algn="l" rtl="0">
                        <a:spcBef>
                          <a:spcPts val="0"/>
                        </a:spcBef>
                        <a:spcAft>
                          <a:spcPts val="0"/>
                        </a:spcAft>
                        <a:buClr>
                          <a:schemeClr val="dk1"/>
                        </a:buClr>
                        <a:buSzPct val="34635"/>
                        <a:buFont typeface="Arial"/>
                        <a:buNone/>
                      </a:pPr>
                      <a:r>
                        <a:rPr lang="hi-IN" sz="1600" b="1" dirty="0">
                          <a:solidFill>
                            <a:schemeClr val="dk1"/>
                          </a:solidFill>
                          <a:latin typeface="+mn-lt"/>
                          <a:ea typeface="Calibri"/>
                          <a:cs typeface="Calibri"/>
                          <a:sym typeface="Calibri"/>
                        </a:rPr>
                        <a:t>वर्ष 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 sz="1600" b="1" dirty="0">
                          <a:solidFill>
                            <a:schemeClr val="dk1"/>
                          </a:solidFill>
                          <a:latin typeface="+mn-lt"/>
                          <a:ea typeface="Calibri"/>
                          <a:cs typeface="Calibri"/>
                          <a:sym typeface="Calibri"/>
                        </a:rPr>
                        <a:t>ज़िला</a:t>
                      </a:r>
                      <a:endParaRPr lang="en-IN" sz="16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 sz="1600" b="1" dirty="0">
                          <a:solidFill>
                            <a:schemeClr val="dk1"/>
                          </a:solidFill>
                          <a:latin typeface="+mn-lt"/>
                          <a:ea typeface="Calibri"/>
                          <a:cs typeface="Calibri"/>
                          <a:sym typeface="Calibri"/>
                        </a:rPr>
                        <a:t>ब्लाक</a:t>
                      </a:r>
                      <a:endParaRPr lang="en-IN" sz="16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 sz="1600" b="1" dirty="0">
                          <a:solidFill>
                            <a:schemeClr val="dk1"/>
                          </a:solidFill>
                          <a:latin typeface="+mn-lt"/>
                          <a:ea typeface="Calibri"/>
                          <a:cs typeface="Calibri"/>
                          <a:sym typeface="Calibri"/>
                        </a:rPr>
                        <a:t>ग्राम पंचायतों की संख्या </a:t>
                      </a:r>
                      <a:endParaRPr lang="en-IN" sz="16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 sz="1600" b="1" dirty="0">
                          <a:solidFill>
                            <a:schemeClr val="dk1"/>
                          </a:solidFill>
                          <a:latin typeface="+mn-lt"/>
                          <a:ea typeface="Calibri"/>
                          <a:cs typeface="Calibri"/>
                          <a:sym typeface="Calibri"/>
                        </a:rPr>
                        <a:t>सीएलएफ की संख्या </a:t>
                      </a:r>
                      <a:endParaRPr lang="en-IN" sz="16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 sz="1600" b="1" dirty="0">
                          <a:solidFill>
                            <a:schemeClr val="dk1"/>
                          </a:solidFill>
                          <a:latin typeface="+mn-lt"/>
                          <a:ea typeface="Calibri"/>
                          <a:cs typeface="Calibri"/>
                          <a:sym typeface="Calibri"/>
                        </a:rPr>
                        <a:t>वीओ की संख्या </a:t>
                      </a:r>
                      <a:endParaRPr lang="en-IN" sz="16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l" rtl="0">
                        <a:spcBef>
                          <a:spcPts val="0"/>
                        </a:spcBef>
                        <a:spcAft>
                          <a:spcPts val="0"/>
                        </a:spcAft>
                        <a:buNone/>
                      </a:pPr>
                      <a:r>
                        <a:rPr lang="hi-IN" sz="1600" b="1" dirty="0">
                          <a:solidFill>
                            <a:schemeClr val="dk1"/>
                          </a:solidFill>
                          <a:latin typeface="+mn-lt"/>
                          <a:ea typeface="Calibri"/>
                          <a:cs typeface="Calibri"/>
                          <a:sym typeface="Calibri"/>
                        </a:rPr>
                        <a:t>स्वयं सहायता समूहों की संख्या</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94606731"/>
                  </a:ext>
                </a:extLst>
              </a:tr>
              <a:tr h="542416">
                <a:tc vMerge="1">
                  <a:txBody>
                    <a:bodyPr/>
                    <a:lstStyle/>
                    <a:p>
                      <a:endParaRPr lang="en-IN"/>
                    </a:p>
                  </a:txBody>
                  <a:tcPr/>
                </a:tc>
                <a:tc>
                  <a:txBody>
                    <a:bodyPr/>
                    <a:lstStyle/>
                    <a:p>
                      <a:pPr marL="0" marR="0" algn="just">
                        <a:lnSpc>
                          <a:spcPct val="115000"/>
                        </a:lnSpc>
                        <a:spcBef>
                          <a:spcPts val="0"/>
                        </a:spcBef>
                        <a:spcAft>
                          <a:spcPts val="0"/>
                        </a:spcAft>
                      </a:pPr>
                      <a:endParaRPr lang="en-IN" sz="1600" b="1" dirty="0">
                        <a:solidFill>
                          <a:srgbClr val="C00000"/>
                        </a:solidFill>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15000"/>
                        </a:lnSpc>
                        <a:spcBef>
                          <a:spcPts val="0"/>
                        </a:spcBef>
                        <a:spcAft>
                          <a:spcPts val="0"/>
                        </a:spcAft>
                      </a:pPr>
                      <a:endParaRPr lang="en-IN" sz="1600" b="1" dirty="0">
                        <a:solidFill>
                          <a:srgbClr val="C00000"/>
                        </a:solidFill>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15000"/>
                        </a:lnSpc>
                        <a:spcBef>
                          <a:spcPts val="0"/>
                        </a:spcBef>
                        <a:spcAft>
                          <a:spcPts val="0"/>
                        </a:spcAft>
                      </a:pPr>
                      <a:endParaRPr lang="en-IN" sz="1600" b="1" dirty="0">
                        <a:solidFill>
                          <a:srgbClr val="C00000"/>
                        </a:solidFill>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15000"/>
                        </a:lnSpc>
                        <a:spcBef>
                          <a:spcPts val="0"/>
                        </a:spcBef>
                        <a:spcAft>
                          <a:spcPts val="0"/>
                        </a:spcAft>
                      </a:pPr>
                      <a:endParaRPr lang="en-IN" sz="1600" b="1" dirty="0">
                        <a:solidFill>
                          <a:srgbClr val="C00000"/>
                        </a:solidFill>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IN" sz="1600" b="1">
                          <a:solidFill>
                            <a:srgbClr val="C00000"/>
                          </a:solidFill>
                          <a:effectLst/>
                          <a:latin typeface="Calibri" panose="020F0502020204030204" pitchFamily="34" charset="0"/>
                          <a:ea typeface="Calibri" panose="020F0502020204030204" pitchFamily="34" charset="0"/>
                          <a:cs typeface="Calibri" panose="020F0502020204030204" pitchFamily="34" charset="0"/>
                        </a:rPr>
                        <a:t> </a:t>
                      </a:r>
                      <a:endParaRPr lang="en-IN" sz="1600" b="1">
                        <a:solidFill>
                          <a:srgbClr val="C00000"/>
                        </a:solidFill>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IN" sz="1600" b="1"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 </a:t>
                      </a:r>
                      <a:endParaRPr lang="en-IN" sz="1600" b="1" dirty="0">
                        <a:solidFill>
                          <a:srgbClr val="C00000"/>
                        </a:solidFill>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14458305"/>
                  </a:ext>
                </a:extLst>
              </a:tr>
              <a:tr h="542416">
                <a:tc vMerge="1">
                  <a:txBody>
                    <a:bodyPr/>
                    <a:lstStyle/>
                    <a:p>
                      <a:endParaRPr lang="en-IN"/>
                    </a:p>
                  </a:txBody>
                  <a:tcPr/>
                </a:tc>
                <a:tc>
                  <a:txBody>
                    <a:bodyPr/>
                    <a:lstStyle/>
                    <a:p>
                      <a:pPr marL="0" marR="0" algn="just">
                        <a:lnSpc>
                          <a:spcPct val="115000"/>
                        </a:lnSpc>
                        <a:spcBef>
                          <a:spcPts val="0"/>
                        </a:spcBef>
                        <a:spcAft>
                          <a:spcPts val="0"/>
                        </a:spcAft>
                      </a:pPr>
                      <a:endParaRPr lang="en-IN" sz="1600" b="1" dirty="0">
                        <a:solidFill>
                          <a:srgbClr val="C00000"/>
                        </a:solidFill>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15000"/>
                        </a:lnSpc>
                        <a:spcBef>
                          <a:spcPts val="0"/>
                        </a:spcBef>
                        <a:spcAft>
                          <a:spcPts val="0"/>
                        </a:spcAft>
                      </a:pPr>
                      <a:endParaRPr lang="en-IN" sz="1600" b="1" dirty="0">
                        <a:solidFill>
                          <a:srgbClr val="C00000"/>
                        </a:solidFill>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15000"/>
                        </a:lnSpc>
                        <a:spcBef>
                          <a:spcPts val="0"/>
                        </a:spcBef>
                        <a:spcAft>
                          <a:spcPts val="0"/>
                        </a:spcAft>
                      </a:pPr>
                      <a:endParaRPr lang="en-IN" sz="1600" b="1" dirty="0">
                        <a:solidFill>
                          <a:srgbClr val="C00000"/>
                        </a:solidFill>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15000"/>
                        </a:lnSpc>
                        <a:spcBef>
                          <a:spcPts val="0"/>
                        </a:spcBef>
                        <a:spcAft>
                          <a:spcPts val="0"/>
                        </a:spcAft>
                      </a:pPr>
                      <a:endParaRPr lang="en-IN" sz="1600" b="1">
                        <a:solidFill>
                          <a:srgbClr val="C00000"/>
                        </a:solidFill>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IN" sz="1600" b="1">
                          <a:solidFill>
                            <a:srgbClr val="C00000"/>
                          </a:solidFill>
                          <a:effectLst/>
                          <a:latin typeface="Calibri" panose="020F0502020204030204" pitchFamily="34" charset="0"/>
                          <a:ea typeface="Calibri" panose="020F0502020204030204" pitchFamily="34" charset="0"/>
                          <a:cs typeface="Calibri" panose="020F0502020204030204" pitchFamily="34" charset="0"/>
                        </a:rPr>
                        <a:t> </a:t>
                      </a:r>
                      <a:endParaRPr lang="en-IN" sz="1600" b="1">
                        <a:solidFill>
                          <a:srgbClr val="C00000"/>
                        </a:solidFill>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IN" sz="1600" b="1"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 </a:t>
                      </a:r>
                      <a:endParaRPr lang="en-IN" sz="1600" b="1" dirty="0">
                        <a:solidFill>
                          <a:srgbClr val="C00000"/>
                        </a:solidFill>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28683997"/>
                  </a:ext>
                </a:extLst>
              </a:tr>
              <a:tr h="542416">
                <a:tc vMerge="1">
                  <a:txBody>
                    <a:bodyPr/>
                    <a:lstStyle/>
                    <a:p>
                      <a:endParaRPr lang="en-IN"/>
                    </a:p>
                  </a:txBody>
                  <a:tcPr/>
                </a:tc>
                <a:tc>
                  <a:txBody>
                    <a:bodyPr/>
                    <a:lstStyle/>
                    <a:p>
                      <a:pPr marL="0" marR="0" algn="just">
                        <a:lnSpc>
                          <a:spcPct val="115000"/>
                        </a:lnSpc>
                        <a:spcBef>
                          <a:spcPts val="0"/>
                        </a:spcBef>
                        <a:spcAft>
                          <a:spcPts val="0"/>
                        </a:spcAft>
                      </a:pPr>
                      <a:endParaRPr lang="en-IN" sz="1600" b="1">
                        <a:solidFill>
                          <a:srgbClr val="C00000"/>
                        </a:solidFill>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15000"/>
                        </a:lnSpc>
                        <a:spcBef>
                          <a:spcPts val="0"/>
                        </a:spcBef>
                        <a:spcAft>
                          <a:spcPts val="0"/>
                        </a:spcAft>
                      </a:pPr>
                      <a:endParaRPr lang="en-IN" sz="1600" b="1">
                        <a:solidFill>
                          <a:srgbClr val="C00000"/>
                        </a:solidFill>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15000"/>
                        </a:lnSpc>
                        <a:spcBef>
                          <a:spcPts val="0"/>
                        </a:spcBef>
                        <a:spcAft>
                          <a:spcPts val="0"/>
                        </a:spcAft>
                      </a:pPr>
                      <a:endParaRPr lang="en-IN" sz="1600" b="1" dirty="0">
                        <a:solidFill>
                          <a:srgbClr val="C00000"/>
                        </a:solidFill>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15000"/>
                        </a:lnSpc>
                        <a:spcBef>
                          <a:spcPts val="0"/>
                        </a:spcBef>
                        <a:spcAft>
                          <a:spcPts val="0"/>
                        </a:spcAft>
                      </a:pPr>
                      <a:endParaRPr lang="en-IN" sz="1600" b="1" dirty="0">
                        <a:solidFill>
                          <a:srgbClr val="C00000"/>
                        </a:solidFill>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IN" sz="1600" b="1"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 </a:t>
                      </a:r>
                      <a:endParaRPr lang="en-IN" sz="1600" b="1" dirty="0">
                        <a:solidFill>
                          <a:srgbClr val="C00000"/>
                        </a:solidFill>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IN" sz="1600" b="1"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 </a:t>
                      </a:r>
                      <a:endParaRPr lang="en-IN" sz="1600" b="1" dirty="0">
                        <a:solidFill>
                          <a:srgbClr val="C00000"/>
                        </a:solidFill>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6921204"/>
                  </a:ext>
                </a:extLst>
              </a:tr>
              <a:tr h="721010">
                <a:tc>
                  <a:txBody>
                    <a:bodyPr/>
                    <a:lstStyle/>
                    <a:p>
                      <a:pPr marL="0" lvl="0" indent="0" algn="l" rtl="0">
                        <a:spcBef>
                          <a:spcPts val="0"/>
                        </a:spcBef>
                        <a:spcAft>
                          <a:spcPts val="0"/>
                        </a:spcAft>
                        <a:buClr>
                          <a:schemeClr val="dk1"/>
                        </a:buClr>
                        <a:buSzPct val="34635"/>
                        <a:buFont typeface="Arial"/>
                        <a:buNone/>
                      </a:pPr>
                      <a:r>
                        <a:rPr lang="hi-IN" sz="1600" b="1" dirty="0">
                          <a:solidFill>
                            <a:schemeClr val="dk1"/>
                          </a:solidFill>
                          <a:latin typeface="+mn-lt"/>
                          <a:ea typeface="Calibri"/>
                          <a:cs typeface="Calibri"/>
                          <a:sym typeface="Calibri"/>
                        </a:rPr>
                        <a:t>वर्ष </a:t>
                      </a:r>
                      <a:r>
                        <a:rPr lang="en-US" sz="1600" b="1" dirty="0">
                          <a:solidFill>
                            <a:schemeClr val="dk1"/>
                          </a:solidFill>
                          <a:latin typeface="+mn-lt"/>
                          <a:ea typeface="Calibri"/>
                          <a:cs typeface="Calibri"/>
                          <a:sym typeface="Calibri"/>
                        </a:rPr>
                        <a:t>2</a:t>
                      </a:r>
                      <a:endParaRPr lang="hi-IN" sz="1600" b="1" dirty="0">
                        <a:solidFill>
                          <a:schemeClr val="dk1"/>
                        </a:solidFill>
                        <a:latin typeface="+mn-lt"/>
                        <a:ea typeface="Calibri"/>
                        <a:cs typeface="Calibri"/>
                        <a:sym typeface="Calibri"/>
                      </a:endParaRPr>
                    </a:p>
                    <a:p>
                      <a:pPr marL="0" marR="0" lvl="0" indent="0" algn="l" defTabSz="914400" rtl="0" eaLnBrk="1" fontAlgn="auto" latinLnBrk="0" hangingPunct="1">
                        <a:lnSpc>
                          <a:spcPct val="115000"/>
                        </a:lnSpc>
                        <a:spcBef>
                          <a:spcPts val="0"/>
                        </a:spcBef>
                        <a:spcAft>
                          <a:spcPts val="0"/>
                        </a:spcAft>
                        <a:buClrTx/>
                        <a:buSzTx/>
                        <a:buFontTx/>
                        <a:buNone/>
                        <a:tabLst/>
                        <a:defRPr/>
                      </a:pPr>
                      <a:endParaRPr lang="en-IN" sz="16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15000"/>
                        </a:lnSpc>
                        <a:spcBef>
                          <a:spcPts val="0"/>
                        </a:spcBef>
                        <a:spcAft>
                          <a:spcPts val="0"/>
                        </a:spcAft>
                      </a:pPr>
                      <a:endParaRPr lang="en-IN" sz="1600" b="1" dirty="0">
                        <a:solidFill>
                          <a:srgbClr val="C00000"/>
                        </a:solidFill>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15000"/>
                        </a:lnSpc>
                        <a:spcBef>
                          <a:spcPts val="0"/>
                        </a:spcBef>
                        <a:spcAft>
                          <a:spcPts val="0"/>
                        </a:spcAft>
                      </a:pPr>
                      <a:endParaRPr lang="en-IN" sz="1600" b="1" dirty="0">
                        <a:solidFill>
                          <a:srgbClr val="C00000"/>
                        </a:solidFill>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15000"/>
                        </a:lnSpc>
                        <a:spcBef>
                          <a:spcPts val="0"/>
                        </a:spcBef>
                        <a:spcAft>
                          <a:spcPts val="0"/>
                        </a:spcAft>
                      </a:pPr>
                      <a:endParaRPr lang="en-IN" sz="1600" b="1" dirty="0">
                        <a:solidFill>
                          <a:srgbClr val="C00000"/>
                        </a:solidFill>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15000"/>
                        </a:lnSpc>
                        <a:spcBef>
                          <a:spcPts val="0"/>
                        </a:spcBef>
                        <a:spcAft>
                          <a:spcPts val="0"/>
                        </a:spcAft>
                      </a:pPr>
                      <a:endParaRPr lang="en-IN" sz="1600" b="1" dirty="0">
                        <a:solidFill>
                          <a:srgbClr val="C00000"/>
                        </a:solidFill>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15000"/>
                        </a:lnSpc>
                        <a:spcBef>
                          <a:spcPts val="0"/>
                        </a:spcBef>
                        <a:spcAft>
                          <a:spcPts val="0"/>
                        </a:spcAft>
                      </a:pPr>
                      <a:endParaRPr lang="en-IN" sz="1600" b="1" dirty="0">
                        <a:solidFill>
                          <a:srgbClr val="C00000"/>
                        </a:solidFill>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15000"/>
                        </a:lnSpc>
                        <a:spcBef>
                          <a:spcPts val="0"/>
                        </a:spcBef>
                        <a:spcAft>
                          <a:spcPts val="0"/>
                        </a:spcAft>
                      </a:pPr>
                      <a:endParaRPr lang="en-IN" sz="1600" b="1" dirty="0">
                        <a:solidFill>
                          <a:srgbClr val="C00000"/>
                        </a:solidFill>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79015618"/>
                  </a:ext>
                </a:extLst>
              </a:tr>
              <a:tr h="538871">
                <a:tc>
                  <a:txBody>
                    <a:bodyPr/>
                    <a:lstStyle/>
                    <a:p>
                      <a:pPr marL="0" lvl="0" indent="0" algn="l" rtl="0">
                        <a:spcBef>
                          <a:spcPts val="0"/>
                        </a:spcBef>
                        <a:spcAft>
                          <a:spcPts val="0"/>
                        </a:spcAft>
                        <a:buClr>
                          <a:schemeClr val="dk1"/>
                        </a:buClr>
                        <a:buSzPct val="34635"/>
                        <a:buFont typeface="Arial"/>
                        <a:buNone/>
                      </a:pPr>
                      <a:r>
                        <a:rPr lang="hi-IN" sz="1600" b="1" dirty="0">
                          <a:solidFill>
                            <a:schemeClr val="dk1"/>
                          </a:solidFill>
                          <a:latin typeface="+mn-lt"/>
                          <a:ea typeface="Calibri"/>
                          <a:cs typeface="Calibri"/>
                          <a:sym typeface="Calibri"/>
                        </a:rPr>
                        <a:t>वर्ष </a:t>
                      </a:r>
                      <a:r>
                        <a:rPr lang="en-US" sz="1600" b="1" dirty="0">
                          <a:solidFill>
                            <a:schemeClr val="dk1"/>
                          </a:solidFill>
                          <a:latin typeface="+mn-lt"/>
                          <a:ea typeface="Calibri"/>
                          <a:cs typeface="Calibri"/>
                          <a:sym typeface="Calibri"/>
                        </a:rPr>
                        <a:t>3</a:t>
                      </a:r>
                      <a:endParaRPr lang="hi-IN" sz="1600" b="1" dirty="0">
                        <a:solidFill>
                          <a:schemeClr val="dk1"/>
                        </a:solidFill>
                        <a:latin typeface="+mn-lt"/>
                        <a:ea typeface="Calibri"/>
                        <a:cs typeface="Calibri"/>
                        <a:sym typeface="Calibri"/>
                      </a:endParaRPr>
                    </a:p>
                    <a:p>
                      <a:pPr marL="0" marR="0" lvl="0" indent="0" algn="l" defTabSz="914400" rtl="0" eaLnBrk="1" fontAlgn="auto" latinLnBrk="0" hangingPunct="1">
                        <a:lnSpc>
                          <a:spcPct val="115000"/>
                        </a:lnSpc>
                        <a:spcBef>
                          <a:spcPts val="0"/>
                        </a:spcBef>
                        <a:spcAft>
                          <a:spcPts val="0"/>
                        </a:spcAft>
                        <a:buClrTx/>
                        <a:buSzTx/>
                        <a:buFontTx/>
                        <a:buNone/>
                        <a:tabLst/>
                        <a:defRPr/>
                      </a:pPr>
                      <a:endParaRPr lang="en-US" sz="1600" b="1"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15000"/>
                        </a:lnSpc>
                        <a:spcBef>
                          <a:spcPts val="0"/>
                        </a:spcBef>
                        <a:spcAft>
                          <a:spcPts val="0"/>
                        </a:spcAft>
                      </a:pPr>
                      <a:endParaRPr lang="en-IN" sz="1600" b="1" dirty="0">
                        <a:solidFill>
                          <a:srgbClr val="C00000"/>
                        </a:solidFill>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15000"/>
                        </a:lnSpc>
                        <a:spcBef>
                          <a:spcPts val="0"/>
                        </a:spcBef>
                        <a:spcAft>
                          <a:spcPts val="0"/>
                        </a:spcAft>
                      </a:pPr>
                      <a:endParaRPr lang="en-IN" sz="1600" b="1" dirty="0">
                        <a:solidFill>
                          <a:srgbClr val="C00000"/>
                        </a:solidFill>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15000"/>
                        </a:lnSpc>
                        <a:spcBef>
                          <a:spcPts val="0"/>
                        </a:spcBef>
                        <a:spcAft>
                          <a:spcPts val="0"/>
                        </a:spcAft>
                      </a:pPr>
                      <a:endParaRPr lang="en-IN" sz="1600" b="1" dirty="0">
                        <a:solidFill>
                          <a:srgbClr val="C00000"/>
                        </a:solidFill>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15000"/>
                        </a:lnSpc>
                        <a:spcBef>
                          <a:spcPts val="0"/>
                        </a:spcBef>
                        <a:spcAft>
                          <a:spcPts val="0"/>
                        </a:spcAft>
                      </a:pPr>
                      <a:endParaRPr lang="en-IN" sz="1600" b="1" dirty="0">
                        <a:solidFill>
                          <a:srgbClr val="C00000"/>
                        </a:solidFill>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15000"/>
                        </a:lnSpc>
                        <a:spcBef>
                          <a:spcPts val="0"/>
                        </a:spcBef>
                        <a:spcAft>
                          <a:spcPts val="0"/>
                        </a:spcAft>
                      </a:pPr>
                      <a:endParaRPr lang="en-IN" sz="1600" b="1" dirty="0">
                        <a:solidFill>
                          <a:srgbClr val="C00000"/>
                        </a:solidFill>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15000"/>
                        </a:lnSpc>
                        <a:spcBef>
                          <a:spcPts val="0"/>
                        </a:spcBef>
                        <a:spcAft>
                          <a:spcPts val="0"/>
                        </a:spcAft>
                      </a:pPr>
                      <a:endParaRPr lang="en-IN" sz="1600" b="1" dirty="0">
                        <a:solidFill>
                          <a:srgbClr val="C00000"/>
                        </a:solidFill>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98855400"/>
                  </a:ext>
                </a:extLst>
              </a:tr>
            </a:tbl>
          </a:graphicData>
        </a:graphic>
      </p:graphicFrame>
      <p:sp>
        <p:nvSpPr>
          <p:cNvPr id="5" name="Title 3">
            <a:extLst>
              <a:ext uri="{FF2B5EF4-FFF2-40B4-BE49-F238E27FC236}">
                <a16:creationId xmlns:a16="http://schemas.microsoft.com/office/drawing/2014/main" id="{71BBC1CC-5388-48C6-AB90-05D002D2F484}"/>
              </a:ext>
            </a:extLst>
          </p:cNvPr>
          <p:cNvSpPr txBox="1">
            <a:spLocks/>
          </p:cNvSpPr>
          <p:nvPr/>
        </p:nvSpPr>
        <p:spPr>
          <a:xfrm>
            <a:off x="0" y="184796"/>
            <a:ext cx="12192000" cy="66278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IN" sz="3200" b="1" dirty="0"/>
          </a:p>
        </p:txBody>
      </p:sp>
      <p:graphicFrame>
        <p:nvGraphicFramePr>
          <p:cNvPr id="8" name="Table 8">
            <a:extLst>
              <a:ext uri="{FF2B5EF4-FFF2-40B4-BE49-F238E27FC236}">
                <a16:creationId xmlns:a16="http://schemas.microsoft.com/office/drawing/2014/main" id="{B9F840F3-A767-4671-A717-0F5079776CBC}"/>
              </a:ext>
            </a:extLst>
          </p:cNvPr>
          <p:cNvGraphicFramePr>
            <a:graphicFrameLocks noGrp="1"/>
          </p:cNvGraphicFramePr>
          <p:nvPr>
            <p:extLst>
              <p:ext uri="{D42A27DB-BD31-4B8C-83A1-F6EECF244321}">
                <p14:modId xmlns:p14="http://schemas.microsoft.com/office/powerpoint/2010/main" val="2615127208"/>
              </p:ext>
            </p:extLst>
          </p:nvPr>
        </p:nvGraphicFramePr>
        <p:xfrm>
          <a:off x="6611815" y="1371099"/>
          <a:ext cx="5341141" cy="4860800"/>
        </p:xfrm>
        <a:graphic>
          <a:graphicData uri="http://schemas.openxmlformats.org/drawingml/2006/table">
            <a:tbl>
              <a:tblPr firstRow="1" bandRow="1">
                <a:tableStyleId>{3B4B98B0-60AC-42C2-AFA5-B58CD77FA1E5}</a:tableStyleId>
              </a:tblPr>
              <a:tblGrid>
                <a:gridCol w="5341141">
                  <a:extLst>
                    <a:ext uri="{9D8B030D-6E8A-4147-A177-3AD203B41FA5}">
                      <a16:colId xmlns:a16="http://schemas.microsoft.com/office/drawing/2014/main" val="2512012357"/>
                    </a:ext>
                  </a:extLst>
                </a:gridCol>
              </a:tblGrid>
              <a:tr h="476195">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2000" b="1" dirty="0"/>
                        <a:t>6. </a:t>
                      </a:r>
                      <a:r>
                        <a:rPr lang="hi-IN" sz="2000" b="1" dirty="0"/>
                        <a:t>लागू किए जाने वाले प्रमुख हस्तक्षेप</a:t>
                      </a:r>
                      <a:r>
                        <a:rPr lang="en-IN" sz="2000" b="1" dirty="0"/>
                        <a:t> </a:t>
                      </a:r>
                      <a:r>
                        <a:rPr lang="hi-IN" sz="2000" b="1" dirty="0"/>
                        <a:t>/</a:t>
                      </a:r>
                      <a:r>
                        <a:rPr lang="en-IN" sz="2000" b="1" dirty="0"/>
                        <a:t> </a:t>
                      </a:r>
                      <a:r>
                        <a:rPr lang="hi-IN" sz="2000" b="1" dirty="0"/>
                        <a:t>गतिविधियां</a:t>
                      </a:r>
                      <a:endParaRPr lang="en-IN" sz="2000" b="1" dirty="0"/>
                    </a:p>
                  </a:txBody>
                  <a:tcPr>
                    <a:solidFill>
                      <a:schemeClr val="accent1">
                        <a:lumMod val="20000"/>
                        <a:lumOff val="80000"/>
                      </a:schemeClr>
                    </a:solidFill>
                  </a:tcPr>
                </a:tc>
                <a:extLst>
                  <a:ext uri="{0D108BD9-81ED-4DB2-BD59-A6C34878D82A}">
                    <a16:rowId xmlns:a16="http://schemas.microsoft.com/office/drawing/2014/main" val="2778920424"/>
                  </a:ext>
                </a:extLst>
              </a:tr>
              <a:tr h="4159760">
                <a:tc>
                  <a: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endParaRPr lang="en-IN" sz="1800" kern="1200" dirty="0">
                        <a:solidFill>
                          <a:schemeClr val="tx1"/>
                        </a:solidFill>
                        <a:effectLst/>
                        <a:latin typeface="+mn-lt"/>
                        <a:ea typeface="+mn-ea"/>
                        <a:cs typeface="+mn-cs"/>
                      </a:endParaRPr>
                    </a:p>
                  </a:txBody>
                  <a:tcPr>
                    <a:noFill/>
                  </a:tcPr>
                </a:tc>
                <a:extLst>
                  <a:ext uri="{0D108BD9-81ED-4DB2-BD59-A6C34878D82A}">
                    <a16:rowId xmlns:a16="http://schemas.microsoft.com/office/drawing/2014/main" val="166818127"/>
                  </a:ext>
                </a:extLst>
              </a:tr>
            </a:tbl>
          </a:graphicData>
        </a:graphic>
      </p:graphicFrame>
      <p:sp>
        <p:nvSpPr>
          <p:cNvPr id="9" name="TextBox 8">
            <a:extLst>
              <a:ext uri="{FF2B5EF4-FFF2-40B4-BE49-F238E27FC236}">
                <a16:creationId xmlns:a16="http://schemas.microsoft.com/office/drawing/2014/main" id="{C1476FCF-12C2-4785-8233-9C4BCEE41652}"/>
              </a:ext>
            </a:extLst>
          </p:cNvPr>
          <p:cNvSpPr txBox="1"/>
          <p:nvPr/>
        </p:nvSpPr>
        <p:spPr>
          <a:xfrm>
            <a:off x="8729748" y="6273225"/>
            <a:ext cx="3223208" cy="584775"/>
          </a:xfrm>
          <a:prstGeom prst="rect">
            <a:avLst/>
          </a:prstGeom>
          <a:solidFill>
            <a:schemeClr val="bg1"/>
          </a:solidFill>
        </p:spPr>
        <p:txBody>
          <a:bodyPr wrap="square" rtlCol="0">
            <a:spAutoFit/>
          </a:bodyPr>
          <a:lstStyle/>
          <a:p>
            <a:pPr lvl="0">
              <a:buClr>
                <a:schemeClr val="dk1"/>
              </a:buClr>
              <a:buSzPts val="275"/>
            </a:pPr>
            <a:r>
              <a:rPr lang="en-US" sz="1600" b="1" dirty="0">
                <a:solidFill>
                  <a:schemeClr val="dk1"/>
                </a:solidFill>
                <a:ea typeface="Calibri"/>
                <a:cs typeface="Calibri"/>
                <a:sym typeface="Calibri"/>
              </a:rPr>
              <a:t>               </a:t>
            </a:r>
            <a:r>
              <a:rPr lang="hi-IN" sz="1600" b="1" dirty="0">
                <a:solidFill>
                  <a:schemeClr val="dk1"/>
                </a:solidFill>
                <a:ea typeface="Calibri"/>
                <a:cs typeface="Calibri"/>
                <a:sym typeface="Calibri"/>
              </a:rPr>
              <a:t>बजट उपलब्धता</a:t>
            </a:r>
          </a:p>
          <a:p>
            <a:pPr algn="ctr"/>
            <a:r>
              <a:rPr lang="en" sz="1600" b="1" dirty="0">
                <a:solidFill>
                  <a:schemeClr val="dk1"/>
                </a:solidFill>
                <a:ea typeface="Calibri"/>
                <a:cs typeface="Calibri"/>
                <a:sym typeface="Calibri"/>
              </a:rPr>
              <a:t>एफएनएचडब्ल्यू</a:t>
            </a:r>
            <a:r>
              <a:rPr lang="en-US" sz="1600" b="1" dirty="0"/>
              <a:t> -  ………………</a:t>
            </a:r>
          </a:p>
        </p:txBody>
      </p:sp>
      <p:sp>
        <p:nvSpPr>
          <p:cNvPr id="7" name="Rectangle 6"/>
          <p:cNvSpPr/>
          <p:nvPr/>
        </p:nvSpPr>
        <p:spPr>
          <a:xfrm>
            <a:off x="838198" y="429585"/>
            <a:ext cx="9745496" cy="726312"/>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r>
              <a:rPr lang="en" sz="3200" dirty="0"/>
              <a:t>राज्य FNHW संचालन रणनीति से FNHW संश्लेषण</a:t>
            </a:r>
            <a:endParaRPr lang="en-IN" sz="3200" b="1" dirty="0">
              <a:solidFill>
                <a:schemeClr val="bg1"/>
              </a:solidFill>
              <a:latin typeface="+mj-lt"/>
            </a:endParaRPr>
          </a:p>
        </p:txBody>
      </p:sp>
    </p:spTree>
    <p:extLst>
      <p:ext uri="{BB962C8B-B14F-4D97-AF65-F5344CB8AC3E}">
        <p14:creationId xmlns:p14="http://schemas.microsoft.com/office/powerpoint/2010/main" val="3219708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47"/>
          <p:cNvSpPr/>
          <p:nvPr/>
        </p:nvSpPr>
        <p:spPr>
          <a:xfrm>
            <a:off x="838197" y="1609233"/>
            <a:ext cx="6975763" cy="4216539"/>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lvl="0"/>
            <a:r>
              <a:rPr lang="en-IN" sz="2000" b="1" dirty="0"/>
              <a:t>FNHW </a:t>
            </a:r>
            <a:r>
              <a:rPr lang="hi-IN" sz="2000" dirty="0">
                <a:latin typeface="Mangal" panose="02040503050203030202" pitchFamily="18" charset="0"/>
                <a:cs typeface="Mangal" panose="02040503050203030202" pitchFamily="18" charset="0"/>
              </a:rPr>
              <a:t>ग</a:t>
            </a:r>
            <a:r>
              <a:rPr lang="hi-IN" sz="2000" b="1" dirty="0"/>
              <a:t>तिविधियों </a:t>
            </a:r>
            <a:r>
              <a:rPr lang="hi-IN" sz="2000" b="1" dirty="0">
                <a:latin typeface="Mangal" panose="02040503050203030202" pitchFamily="18" charset="0"/>
                <a:cs typeface="Mangal" panose="02040503050203030202" pitchFamily="18" charset="0"/>
              </a:rPr>
              <a:t>को </a:t>
            </a:r>
            <a:r>
              <a:rPr lang="hi-IN" sz="2000" b="1" dirty="0"/>
              <a:t>शुरू करने के लिए आवश्यकताएं </a:t>
            </a:r>
          </a:p>
          <a:p>
            <a:pPr marL="457200" lvl="0" indent="-317500">
              <a:lnSpc>
                <a:spcPct val="150000"/>
              </a:lnSpc>
              <a:buSzPts val="1400"/>
              <a:buChar char="●"/>
            </a:pPr>
            <a:r>
              <a:rPr lang="hi-IN" sz="1600" dirty="0"/>
              <a:t>राज्य द्वारा उचित आदेश/सलाह जारी की जाती है</a:t>
            </a:r>
          </a:p>
          <a:p>
            <a:pPr marL="457200" lvl="0" indent="-317500">
              <a:lnSpc>
                <a:spcPct val="150000"/>
              </a:lnSpc>
              <a:buSzPts val="1400"/>
              <a:buChar char="●"/>
            </a:pPr>
            <a:r>
              <a:rPr lang="hi-IN" sz="1600" dirty="0"/>
              <a:t>राज्य वार्षिक कार्य योजना (एएपी) में बजटीय प्रावधानों के साथ राज्य एफएनएचडब्ल्यू परिचालन रणनीति तैयार करें </a:t>
            </a:r>
          </a:p>
          <a:p>
            <a:pPr marL="457200" lvl="0" indent="-317500">
              <a:lnSpc>
                <a:spcPct val="150000"/>
              </a:lnSpc>
              <a:buSzPts val="1400"/>
              <a:buChar char="●"/>
            </a:pPr>
            <a:r>
              <a:rPr lang="hi-IN" sz="1600" dirty="0"/>
              <a:t>जिला/ब्लॉक और सीबीओ स्तर पर नोडल नियुक्त किए जाते हैं</a:t>
            </a:r>
          </a:p>
          <a:p>
            <a:pPr marL="457200" lvl="0" indent="-317500">
              <a:lnSpc>
                <a:spcPct val="150000"/>
              </a:lnSpc>
              <a:buSzPts val="1400"/>
              <a:buChar char="●"/>
            </a:pPr>
            <a:r>
              <a:rPr lang="hi-IN" sz="1600" dirty="0"/>
              <a:t>जिला और ब्लॉक प्रबंधक एफएनएचडब्ल्यू घटकों पर प्रशिक्षित हैं</a:t>
            </a:r>
          </a:p>
          <a:p>
            <a:pPr marL="457200" lvl="0" indent="-317500">
              <a:lnSpc>
                <a:spcPct val="150000"/>
              </a:lnSpc>
              <a:buSzPts val="1400"/>
              <a:buChar char="●"/>
            </a:pPr>
            <a:r>
              <a:rPr lang="en-IN" sz="1600" dirty="0"/>
              <a:t>FNHW </a:t>
            </a:r>
            <a:r>
              <a:rPr lang="hi-IN" sz="1600" dirty="0"/>
              <a:t>से संबंधित कार्य सभी स्तरों के कर्मचारियों और संवर्ग के </a:t>
            </a:r>
            <a:r>
              <a:rPr lang="en-IN" sz="1600" dirty="0"/>
              <a:t>KPI </a:t>
            </a:r>
            <a:r>
              <a:rPr lang="hi-IN" sz="1600" dirty="0"/>
              <a:t>में शामिल हैं</a:t>
            </a:r>
          </a:p>
          <a:p>
            <a:pPr marL="457200" indent="-317500">
              <a:lnSpc>
                <a:spcPct val="150000"/>
              </a:lnSpc>
              <a:buSzPts val="1400"/>
              <a:buFontTx/>
              <a:buChar char="●"/>
            </a:pPr>
            <a:r>
              <a:rPr lang="hi-IN" sz="1600" dirty="0"/>
              <a:t>प्रासंगिक संसाधन सामग्री विकसित/अनुकूलित</a:t>
            </a:r>
            <a:r>
              <a:rPr lang="en-IN" sz="1600" dirty="0"/>
              <a:t> </a:t>
            </a:r>
            <a:r>
              <a:rPr lang="hi-IN" sz="1600" dirty="0"/>
              <a:t>की जाती है</a:t>
            </a:r>
          </a:p>
          <a:p>
            <a:pPr marL="139700" lvl="0">
              <a:lnSpc>
                <a:spcPct val="150000"/>
              </a:lnSpc>
              <a:buSzPts val="1400"/>
            </a:pPr>
            <a:endParaRPr lang="hi-IN" sz="1600" dirty="0"/>
          </a:p>
          <a:p>
            <a:pPr marL="228600" indent="-228600" fontAlgn="t">
              <a:lnSpc>
                <a:spcPct val="200000"/>
              </a:lnSpc>
              <a:buFont typeface="Arial" panose="020B0604020202020204" pitchFamily="34" charset="0"/>
              <a:buChar char="•"/>
            </a:pPr>
            <a:endParaRPr lang="en-US" sz="1600" dirty="0">
              <a:latin typeface="Georgia"/>
            </a:endParaRPr>
          </a:p>
        </p:txBody>
      </p:sp>
      <p:sp>
        <p:nvSpPr>
          <p:cNvPr id="5" name="Rectangle 4"/>
          <p:cNvSpPr/>
          <p:nvPr/>
        </p:nvSpPr>
        <p:spPr>
          <a:xfrm>
            <a:off x="8001000" y="2705100"/>
            <a:ext cx="4191000" cy="4401205"/>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lvl="0">
              <a:buClr>
                <a:schemeClr val="dk1"/>
              </a:buClr>
              <a:buSzPts val="1100"/>
            </a:pPr>
            <a:r>
              <a:rPr lang="hi-IN" sz="1600" b="1" dirty="0"/>
              <a:t>प्रबंधकों को स्पष्ट रूप से समझने की जरूरत है</a:t>
            </a:r>
          </a:p>
          <a:p>
            <a:pPr marL="457200" lvl="0" indent="-317500">
              <a:lnSpc>
                <a:spcPct val="150000"/>
              </a:lnSpc>
              <a:buSzPts val="1400"/>
              <a:buFont typeface="Courier New" panose="02070309020205020404" pitchFamily="49" charset="0"/>
              <a:buChar char="o"/>
            </a:pPr>
            <a:r>
              <a:rPr lang="hi-IN" sz="1600" dirty="0"/>
              <a:t>सीबीओ स्टाफ और संवर्ग की उनकी भूमिकाएं </a:t>
            </a:r>
            <a:endParaRPr lang="en-IN" sz="1600" dirty="0"/>
          </a:p>
          <a:p>
            <a:pPr marL="457200" lvl="0" indent="-317500">
              <a:lnSpc>
                <a:spcPct val="150000"/>
              </a:lnSpc>
              <a:buSzPts val="1400"/>
              <a:buFont typeface="Courier New" panose="02070309020205020404" pitchFamily="49" charset="0"/>
              <a:buChar char="o"/>
            </a:pPr>
            <a:r>
              <a:rPr lang="hi-IN" sz="1600" dirty="0"/>
              <a:t>क्षमता निर्माण योजना</a:t>
            </a:r>
          </a:p>
          <a:p>
            <a:pPr marL="457200" lvl="0" indent="-317500">
              <a:lnSpc>
                <a:spcPct val="150000"/>
              </a:lnSpc>
              <a:buSzPts val="1400"/>
              <a:buFont typeface="Courier New" panose="02070309020205020404" pitchFamily="49" charset="0"/>
              <a:buChar char="o"/>
            </a:pPr>
            <a:r>
              <a:rPr lang="en-IN" sz="1600" dirty="0"/>
              <a:t>FNHW </a:t>
            </a:r>
            <a:r>
              <a:rPr lang="hi-IN" sz="1600" dirty="0"/>
              <a:t>के क्षेत्र </a:t>
            </a:r>
            <a:r>
              <a:rPr lang="en-IN" sz="1600" dirty="0"/>
              <a:t>/ </a:t>
            </a:r>
            <a:r>
              <a:rPr lang="hi-IN" sz="1600" dirty="0"/>
              <a:t>भूगोल</a:t>
            </a:r>
          </a:p>
          <a:p>
            <a:pPr marL="457200" lvl="0" indent="-317500">
              <a:lnSpc>
                <a:spcPct val="150000"/>
              </a:lnSpc>
              <a:buSzPts val="1400"/>
              <a:buFont typeface="Courier New" panose="02070309020205020404" pitchFamily="49" charset="0"/>
              <a:buChar char="o"/>
            </a:pPr>
            <a:r>
              <a:rPr lang="hi-IN" sz="1600" dirty="0"/>
              <a:t>किन विशिष्ट </a:t>
            </a:r>
            <a:r>
              <a:rPr lang="en-IN" sz="1600" dirty="0"/>
              <a:t>FNHW </a:t>
            </a:r>
            <a:r>
              <a:rPr lang="hi-IN" sz="1600" dirty="0"/>
              <a:t>हस्तक्षेपों को लागू किया जाना है और क्यों</a:t>
            </a:r>
          </a:p>
          <a:p>
            <a:pPr marL="457200" lvl="0" indent="-317500">
              <a:lnSpc>
                <a:spcPct val="150000"/>
              </a:lnSpc>
              <a:buSzPts val="1400"/>
              <a:buFont typeface="Courier New" panose="02070309020205020404" pitchFamily="49" charset="0"/>
              <a:buChar char="o"/>
            </a:pPr>
            <a:r>
              <a:rPr lang="hi-IN" sz="1600" dirty="0"/>
              <a:t>रिपोर्टिंग, समीक्षा और निगरानी तंत्र (फॉर्मेट और शेड्यूल सहित)</a:t>
            </a:r>
          </a:p>
          <a:p>
            <a:pPr marL="457200" lvl="0" indent="-317500">
              <a:lnSpc>
                <a:spcPct val="150000"/>
              </a:lnSpc>
              <a:buSzPts val="1400"/>
              <a:buFont typeface="Courier New" panose="02070309020205020404" pitchFamily="49" charset="0"/>
              <a:buChar char="o"/>
            </a:pPr>
            <a:r>
              <a:rPr lang="en-IN" sz="1600" dirty="0"/>
              <a:t>FNHW </a:t>
            </a:r>
            <a:r>
              <a:rPr lang="hi-IN" sz="1600" dirty="0"/>
              <a:t>के लिए विशिष्ट वार्षिक कार्य योजना</a:t>
            </a:r>
          </a:p>
          <a:p>
            <a:pPr marL="285750" indent="-285750" fontAlgn="t">
              <a:lnSpc>
                <a:spcPct val="150000"/>
              </a:lnSpc>
              <a:buFont typeface="Courier New" panose="02070309020205020404" pitchFamily="49" charset="0"/>
              <a:buChar char="o"/>
            </a:pPr>
            <a:endParaRPr lang="en-IN" sz="1600" dirty="0">
              <a:latin typeface="Georgia"/>
            </a:endParaRPr>
          </a:p>
        </p:txBody>
      </p:sp>
      <p:sp>
        <p:nvSpPr>
          <p:cNvPr id="3" name="Curved Left Arrow 2"/>
          <p:cNvSpPr/>
          <p:nvPr/>
        </p:nvSpPr>
        <p:spPr>
          <a:xfrm rot="18488519">
            <a:off x="8147601" y="782813"/>
            <a:ext cx="826615" cy="1884504"/>
          </a:xfrm>
          <a:prstGeom prst="curvedLef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IN">
              <a:solidFill>
                <a:schemeClr val="tx1"/>
              </a:solidFill>
            </a:endParaRPr>
          </a:p>
        </p:txBody>
      </p:sp>
      <p:sp>
        <p:nvSpPr>
          <p:cNvPr id="7" name="Rectangle 6"/>
          <p:cNvSpPr/>
          <p:nvPr/>
        </p:nvSpPr>
        <p:spPr>
          <a:xfrm>
            <a:off x="838197" y="429585"/>
            <a:ext cx="6560129" cy="726312"/>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r>
              <a:rPr lang="en" sz="3600" dirty="0"/>
              <a:t>FNHW </a:t>
            </a:r>
            <a:r>
              <a:rPr lang="hi-IN" sz="3600" dirty="0"/>
              <a:t>गतिविधियों को लागू करना </a:t>
            </a:r>
            <a:endParaRPr lang="en-IN" sz="3600" b="1" dirty="0">
              <a:solidFill>
                <a:schemeClr val="bg1"/>
              </a:solidFill>
              <a:latin typeface="+mj-lt"/>
            </a:endParaRPr>
          </a:p>
        </p:txBody>
      </p:sp>
    </p:spTree>
    <p:extLst>
      <p:ext uri="{BB962C8B-B14F-4D97-AF65-F5344CB8AC3E}">
        <p14:creationId xmlns:p14="http://schemas.microsoft.com/office/powerpoint/2010/main" val="2075200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8">
                                            <p:txEl>
                                              <p:pRg st="0" end="0"/>
                                            </p:txEl>
                                          </p:spTgt>
                                        </p:tgtEl>
                                        <p:attrNameLst>
                                          <p:attrName>style.visibility</p:attrName>
                                        </p:attrNameLst>
                                      </p:cBhvr>
                                      <p:to>
                                        <p:strVal val="visible"/>
                                      </p:to>
                                    </p:set>
                                    <p:animEffect transition="in" filter="wipe(down)">
                                      <p:cBhvr>
                                        <p:cTn id="7" dur="500"/>
                                        <p:tgtEl>
                                          <p:spTgt spid="4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8">
                                            <p:txEl>
                                              <p:pRg st="1" end="1"/>
                                            </p:txEl>
                                          </p:spTgt>
                                        </p:tgtEl>
                                        <p:attrNameLst>
                                          <p:attrName>style.visibility</p:attrName>
                                        </p:attrNameLst>
                                      </p:cBhvr>
                                      <p:to>
                                        <p:strVal val="visible"/>
                                      </p:to>
                                    </p:set>
                                    <p:animEffect transition="in" filter="wipe(down)">
                                      <p:cBhvr>
                                        <p:cTn id="12" dur="500"/>
                                        <p:tgtEl>
                                          <p:spTgt spid="4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wipe(down)">
                                      <p:cBhvr>
                                        <p:cTn id="17" dur="500"/>
                                        <p:tgtEl>
                                          <p:spTgt spid="4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8">
                                            <p:txEl>
                                              <p:pRg st="3" end="3"/>
                                            </p:txEl>
                                          </p:spTgt>
                                        </p:tgtEl>
                                        <p:attrNameLst>
                                          <p:attrName>style.visibility</p:attrName>
                                        </p:attrNameLst>
                                      </p:cBhvr>
                                      <p:to>
                                        <p:strVal val="visible"/>
                                      </p:to>
                                    </p:set>
                                    <p:animEffect transition="in" filter="wipe(down)">
                                      <p:cBhvr>
                                        <p:cTn id="22" dur="500"/>
                                        <p:tgtEl>
                                          <p:spTgt spid="4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48">
                                            <p:txEl>
                                              <p:pRg st="4" end="4"/>
                                            </p:txEl>
                                          </p:spTgt>
                                        </p:tgtEl>
                                        <p:attrNameLst>
                                          <p:attrName>style.visibility</p:attrName>
                                        </p:attrNameLst>
                                      </p:cBhvr>
                                      <p:to>
                                        <p:strVal val="visible"/>
                                      </p:to>
                                    </p:set>
                                    <p:animEffect transition="in" filter="wipe(down)">
                                      <p:cBhvr>
                                        <p:cTn id="27" dur="500"/>
                                        <p:tgtEl>
                                          <p:spTgt spid="4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48">
                                            <p:txEl>
                                              <p:pRg st="5" end="5"/>
                                            </p:txEl>
                                          </p:spTgt>
                                        </p:tgtEl>
                                        <p:attrNameLst>
                                          <p:attrName>style.visibility</p:attrName>
                                        </p:attrNameLst>
                                      </p:cBhvr>
                                      <p:to>
                                        <p:strVal val="visible"/>
                                      </p:to>
                                    </p:set>
                                    <p:animEffect transition="in" filter="wipe(down)">
                                      <p:cBhvr>
                                        <p:cTn id="32" dur="500"/>
                                        <p:tgtEl>
                                          <p:spTgt spid="4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48">
                                            <p:txEl>
                                              <p:pRg st="6" end="6"/>
                                            </p:txEl>
                                          </p:spTgt>
                                        </p:tgtEl>
                                        <p:attrNameLst>
                                          <p:attrName>style.visibility</p:attrName>
                                        </p:attrNameLst>
                                      </p:cBhvr>
                                      <p:to>
                                        <p:strVal val="visible"/>
                                      </p:to>
                                    </p:set>
                                    <p:animEffect transition="in" filter="wipe(down)">
                                      <p:cBhvr>
                                        <p:cTn id="37" dur="500"/>
                                        <p:tgtEl>
                                          <p:spTgt spid="4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circle(in)">
                                      <p:cBhvr>
                                        <p:cTn id="42" dur="2000"/>
                                        <p:tgtEl>
                                          <p:spTgt spid="3"/>
                                        </p:tgtEl>
                                      </p:cBhvr>
                                    </p:animEffect>
                                  </p:childTnLst>
                                </p:cTn>
                              </p:par>
                              <p:par>
                                <p:cTn id="43" presetID="6" presetClass="entr" presetSubtype="16" fill="hold" grpId="0" nodeType="with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circle(in)">
                                      <p:cBhvr>
                                        <p:cTn id="4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48"/>
          <p:cNvSpPr>
            <a:spLocks noChangeArrowheads="1"/>
          </p:cNvSpPr>
          <p:nvPr/>
        </p:nvSpPr>
        <p:spPr bwMode="auto">
          <a:xfrm>
            <a:off x="913361" y="5923727"/>
            <a:ext cx="216726"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Mangal" panose="02040503050203030202" pitchFamily="18" charset="0"/>
              </a:rPr>
              <a:t> </a:t>
            </a:r>
            <a:endParaRPr kumimoji="0" lang="en-US" altLang="en-US" b="0" i="0" u="none" strike="noStrike" cap="none" normalizeH="0" baseline="0" dirty="0">
              <a:ln>
                <a:noFill/>
              </a:ln>
              <a:solidFill>
                <a:schemeClr val="tx1"/>
              </a:solidFill>
              <a:effectLst/>
            </a:endParaRPr>
          </a:p>
        </p:txBody>
      </p:sp>
      <p:sp>
        <p:nvSpPr>
          <p:cNvPr id="17" name="Title 3">
            <a:extLst>
              <a:ext uri="{FF2B5EF4-FFF2-40B4-BE49-F238E27FC236}">
                <a16:creationId xmlns:a16="http://schemas.microsoft.com/office/drawing/2014/main" id="{71BBC1CC-5388-48C6-AB90-05D002D2F484}"/>
              </a:ext>
            </a:extLst>
          </p:cNvPr>
          <p:cNvSpPr txBox="1">
            <a:spLocks/>
          </p:cNvSpPr>
          <p:nvPr/>
        </p:nvSpPr>
        <p:spPr>
          <a:xfrm>
            <a:off x="0" y="469461"/>
            <a:ext cx="12192000" cy="66278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IN" sz="3200" b="1" dirty="0"/>
          </a:p>
        </p:txBody>
      </p:sp>
      <p:sp>
        <p:nvSpPr>
          <p:cNvPr id="20" name="Rectangle 19"/>
          <p:cNvSpPr/>
          <p:nvPr/>
        </p:nvSpPr>
        <p:spPr>
          <a:xfrm>
            <a:off x="838199" y="429585"/>
            <a:ext cx="10800807" cy="938086"/>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r>
              <a:rPr lang="en" sz="3200" dirty="0"/>
              <a:t>एफएनएचडब्ल्यू के संचालन के लिए कार्यान्वयन संरचना</a:t>
            </a:r>
            <a:endParaRPr lang="en-IN" sz="3200" b="1" dirty="0">
              <a:solidFill>
                <a:schemeClr val="bg1"/>
              </a:solidFill>
              <a:latin typeface="+mj-lt"/>
            </a:endParaRPr>
          </a:p>
        </p:txBody>
      </p:sp>
      <p:graphicFrame>
        <p:nvGraphicFramePr>
          <p:cNvPr id="3" name="Diagram 2"/>
          <p:cNvGraphicFramePr/>
          <p:nvPr>
            <p:extLst>
              <p:ext uri="{D42A27DB-BD31-4B8C-83A1-F6EECF244321}">
                <p14:modId xmlns:p14="http://schemas.microsoft.com/office/powerpoint/2010/main" val="3638203995"/>
              </p:ext>
            </p:extLst>
          </p:nvPr>
        </p:nvGraphicFramePr>
        <p:xfrm>
          <a:off x="498565" y="1390259"/>
          <a:ext cx="11194869" cy="54677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TextBox 12"/>
          <p:cNvSpPr txBox="1"/>
          <p:nvPr/>
        </p:nvSpPr>
        <p:spPr>
          <a:xfrm>
            <a:off x="941071" y="6508240"/>
            <a:ext cx="10806545" cy="297774"/>
          </a:xfrm>
          <a:prstGeom prst="rect">
            <a:avLst/>
          </a:prstGeom>
          <a:solidFill>
            <a:schemeClr val="accent1">
              <a:lumMod val="20000"/>
              <a:lumOff val="80000"/>
            </a:schemeClr>
          </a:solidFill>
        </p:spPr>
        <p:txBody>
          <a:bodyPr wrap="square" rtlCol="0">
            <a:spAutoFit/>
          </a:bodyPr>
          <a:lstStyle/>
          <a:p>
            <a:pPr marL="0" lvl="0" indent="0" algn="l" rtl="0">
              <a:lnSpc>
                <a:spcPct val="115000"/>
              </a:lnSpc>
              <a:spcBef>
                <a:spcPts val="1200"/>
              </a:spcBef>
              <a:spcAft>
                <a:spcPts val="0"/>
              </a:spcAft>
              <a:buClr>
                <a:schemeClr val="dk1"/>
              </a:buClr>
              <a:buSzPct val="30555"/>
              <a:buFont typeface="Arial"/>
              <a:buNone/>
            </a:pPr>
            <a:r>
              <a:rPr lang="hi-IN" sz="1200" b="1" dirty="0"/>
              <a:t>नोट: उपरोक्त कार्यान्वयन संरचना विचारोत्तेजक है। राज्य अपनी राज्य एफएनएचडब्ल्यू परिचालन रणनीति के अनुसार इसे संशोधित कर सकते हैं</a:t>
            </a:r>
          </a:p>
        </p:txBody>
      </p:sp>
    </p:spTree>
    <p:extLst>
      <p:ext uri="{BB962C8B-B14F-4D97-AF65-F5344CB8AC3E}">
        <p14:creationId xmlns:p14="http://schemas.microsoft.com/office/powerpoint/2010/main" val="24314066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38200" y="393270"/>
            <a:ext cx="1875817" cy="798943"/>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IN">
              <a:solidFill>
                <a:schemeClr val="tx1"/>
              </a:solidFill>
            </a:endParaRPr>
          </a:p>
        </p:txBody>
      </p:sp>
      <p:sp>
        <p:nvSpPr>
          <p:cNvPr id="2" name="Title 1"/>
          <p:cNvSpPr>
            <a:spLocks noGrp="1"/>
          </p:cNvSpPr>
          <p:nvPr>
            <p:ph type="title"/>
          </p:nvPr>
        </p:nvSpPr>
        <p:spPr>
          <a:xfrm>
            <a:off x="838200" y="393270"/>
            <a:ext cx="1875817" cy="798944"/>
          </a:xfrm>
        </p:spPr>
        <p:txBody>
          <a:bodyPr vert="horz" lIns="91440" tIns="45720" rIns="91440" bIns="45720" rtlCol="0" anchor="ctr">
            <a:normAutofit/>
          </a:bodyPr>
          <a:lstStyle/>
          <a:p>
            <a:pPr algn="ctr"/>
            <a:r>
              <a:rPr kumimoji="0" lang="hi-IN" altLang="en-US" sz="2800" b="1" i="0" u="none" strike="noStrike" cap="none" normalizeH="0" baseline="0" dirty="0">
                <a:ln>
                  <a:noFill/>
                </a:ln>
                <a:solidFill>
                  <a:schemeClr val="bg1"/>
                </a:solidFill>
                <a:effectLst/>
                <a:latin typeface="inherit"/>
                <a:cs typeface="Mangal" panose="02040503050203030202" pitchFamily="18" charset="0"/>
              </a:rPr>
              <a:t>विषयसूची </a:t>
            </a:r>
            <a:endParaRPr lang="en-IN" sz="3600" b="1" dirty="0">
              <a:solidFill>
                <a:schemeClr val="bg1"/>
              </a:solidFill>
            </a:endParaRPr>
          </a:p>
        </p:txBody>
      </p:sp>
      <p:sp>
        <p:nvSpPr>
          <p:cNvPr id="3" name="Content Placeholder 2"/>
          <p:cNvSpPr>
            <a:spLocks noGrp="1"/>
          </p:cNvSpPr>
          <p:nvPr>
            <p:ph idx="1"/>
          </p:nvPr>
        </p:nvSpPr>
        <p:spPr>
          <a:xfrm>
            <a:off x="838200" y="1690688"/>
            <a:ext cx="10515600" cy="4351338"/>
          </a:xfrm>
          <a:solidFill>
            <a:schemeClr val="accent4">
              <a:lumMod val="20000"/>
              <a:lumOff val="80000"/>
            </a:schemeClr>
          </a:solidFill>
          <a:ln>
            <a:solidFill>
              <a:schemeClr val="tx1"/>
            </a:solidFill>
          </a:ln>
        </p:spPr>
        <p:txBody>
          <a:bodyPr>
            <a:normAutofit/>
          </a:bodyPr>
          <a:lstStyle/>
          <a:p>
            <a:pPr marL="400050" indent="-285750">
              <a:lnSpc>
                <a:spcPct val="150000"/>
              </a:lnSpc>
              <a:spcBef>
                <a:spcPts val="0"/>
              </a:spcBef>
              <a:buSzPts val="1800"/>
            </a:pPr>
            <a:r>
              <a:rPr lang="hi-IN" sz="1800" b="1" dirty="0"/>
              <a:t>एफएनएचडब्ल्यू को एकीकृत करने का औचित्य और दशसूत्र रणनीति का संदर्भ</a:t>
            </a:r>
          </a:p>
          <a:p>
            <a:pPr marL="400050" indent="-285750">
              <a:lnSpc>
                <a:spcPct val="200000"/>
              </a:lnSpc>
              <a:spcBef>
                <a:spcPts val="0"/>
              </a:spcBef>
              <a:buSzPts val="1800"/>
            </a:pPr>
            <a:r>
              <a:rPr lang="hi-IN" sz="1800" b="1" dirty="0"/>
              <a:t>राष्ट्रीय </a:t>
            </a:r>
            <a:r>
              <a:rPr lang="en-IN" sz="1800" b="1" dirty="0"/>
              <a:t>FNHW </a:t>
            </a:r>
            <a:r>
              <a:rPr lang="hi-IN" sz="1800" b="1" dirty="0"/>
              <a:t>रणनीति का अवलोकन</a:t>
            </a:r>
          </a:p>
          <a:p>
            <a:pPr marL="400050" indent="-285750">
              <a:lnSpc>
                <a:spcPct val="150000"/>
              </a:lnSpc>
              <a:spcBef>
                <a:spcPts val="0"/>
              </a:spcBef>
              <a:buSzPts val="1800"/>
            </a:pPr>
            <a:r>
              <a:rPr lang="hi-IN" sz="1800" b="1" dirty="0"/>
              <a:t>राज्य </a:t>
            </a:r>
            <a:r>
              <a:rPr lang="en-IN" sz="1800" b="1" dirty="0"/>
              <a:t>FNHW </a:t>
            </a:r>
            <a:r>
              <a:rPr lang="hi-IN" sz="1800" b="1" dirty="0"/>
              <a:t>परिचालन रणनीति का अवलोकन</a:t>
            </a:r>
          </a:p>
          <a:p>
            <a:pPr marL="400050" indent="-285750">
              <a:lnSpc>
                <a:spcPct val="150000"/>
              </a:lnSpc>
              <a:spcBef>
                <a:spcPts val="0"/>
              </a:spcBef>
              <a:buSzPts val="1800"/>
            </a:pPr>
            <a:r>
              <a:rPr lang="en-IN" sz="1800" b="1" dirty="0"/>
              <a:t>FNHW </a:t>
            </a:r>
            <a:r>
              <a:rPr lang="hi-IN" sz="1800" b="1" dirty="0"/>
              <a:t>के संचालन के लिए कार्यान्वयन संरचना</a:t>
            </a:r>
          </a:p>
          <a:p>
            <a:pPr marL="400050" indent="-285750">
              <a:lnSpc>
                <a:spcPct val="150000"/>
              </a:lnSpc>
              <a:spcBef>
                <a:spcPts val="0"/>
              </a:spcBef>
              <a:buSzPts val="1800"/>
            </a:pPr>
            <a:r>
              <a:rPr lang="hi-IN" sz="1800" b="1" dirty="0"/>
              <a:t>जिला और ब्लॉक प्रबंधकों की भूमिकाएं और जिम्मेदारियां</a:t>
            </a:r>
          </a:p>
          <a:p>
            <a:pPr marL="400050" indent="-285750">
              <a:lnSpc>
                <a:spcPct val="150000"/>
              </a:lnSpc>
              <a:spcBef>
                <a:spcPts val="0"/>
              </a:spcBef>
              <a:buSzPts val="1800"/>
            </a:pPr>
            <a:r>
              <a:rPr lang="hi-IN" sz="1800" b="1" dirty="0"/>
              <a:t>जिला और ब्लॉक में एफएनएचडब्ल्यू हस्तक्षेप शुरू करने के लिए बजट</a:t>
            </a:r>
          </a:p>
          <a:p>
            <a:pPr marL="400050" indent="-285750">
              <a:lnSpc>
                <a:spcPct val="150000"/>
              </a:lnSpc>
              <a:spcBef>
                <a:spcPts val="0"/>
              </a:spcBef>
              <a:buSzPts val="1800"/>
            </a:pPr>
            <a:r>
              <a:rPr lang="hi-IN" sz="1800" b="1" dirty="0"/>
              <a:t>उपलब्ध संसाधन सामग्री और उनका उपयोग</a:t>
            </a:r>
          </a:p>
          <a:p>
            <a:pPr marL="0" lvl="0" indent="0" algn="l" rtl="0">
              <a:spcBef>
                <a:spcPts val="1200"/>
              </a:spcBef>
              <a:spcAft>
                <a:spcPts val="1200"/>
              </a:spcAft>
              <a:buNone/>
            </a:pPr>
            <a:endParaRPr lang="hi-IN" sz="1100" dirty="0"/>
          </a:p>
        </p:txBody>
      </p:sp>
    </p:spTree>
    <p:extLst>
      <p:ext uri="{BB962C8B-B14F-4D97-AF65-F5344CB8AC3E}">
        <p14:creationId xmlns:p14="http://schemas.microsoft.com/office/powerpoint/2010/main" val="32105498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63821" y="1347472"/>
            <a:ext cx="9591352" cy="5377178"/>
          </a:xfrm>
          <a:solidFill>
            <a:schemeClr val="accent6">
              <a:lumMod val="20000"/>
              <a:lumOff val="80000"/>
            </a:schemeClr>
          </a:solidFill>
        </p:spPr>
        <p:style>
          <a:lnRef idx="1">
            <a:schemeClr val="accent6"/>
          </a:lnRef>
          <a:fillRef idx="2">
            <a:schemeClr val="accent6"/>
          </a:fillRef>
          <a:effectRef idx="1">
            <a:schemeClr val="accent6"/>
          </a:effectRef>
          <a:fontRef idx="minor">
            <a:schemeClr val="dk1"/>
          </a:fontRef>
        </p:style>
        <p:txBody>
          <a:bodyPr>
            <a:noAutofit/>
          </a:bodyPr>
          <a:lstStyle/>
          <a:p>
            <a:pPr marL="457200" lvl="0" indent="-294640">
              <a:lnSpc>
                <a:spcPct val="100000"/>
              </a:lnSpc>
              <a:spcBef>
                <a:spcPts val="0"/>
              </a:spcBef>
              <a:buSzPct val="100000"/>
              <a:buChar char="●"/>
            </a:pPr>
            <a:r>
              <a:rPr lang="en-IN" sz="1600" dirty="0"/>
              <a:t>FNHW </a:t>
            </a:r>
            <a:r>
              <a:rPr lang="hi-IN" sz="1600" dirty="0"/>
              <a:t>से संबंधित जानकारी, मार्गदर्शन और अन्य आवश्यकताओं के लिए </a:t>
            </a:r>
            <a:r>
              <a:rPr lang="en-IN" sz="1600" dirty="0"/>
              <a:t>SMMU </a:t>
            </a:r>
            <a:r>
              <a:rPr lang="hi-IN" sz="1600" dirty="0"/>
              <a:t>के साथ समन्वय करें</a:t>
            </a:r>
          </a:p>
          <a:p>
            <a:pPr marL="457200" lvl="0" indent="-294640">
              <a:lnSpc>
                <a:spcPct val="100000"/>
              </a:lnSpc>
              <a:spcBef>
                <a:spcPts val="0"/>
              </a:spcBef>
              <a:buSzPct val="100000"/>
              <a:buChar char="●"/>
            </a:pPr>
            <a:r>
              <a:rPr lang="hi-IN" sz="1600" dirty="0"/>
              <a:t>निर्धारित रिपोर्टिंग तंत्र के अनुसार राज्य को एफएनएचडब्ल्यू की प्रगति की रिपोर्ट करें</a:t>
            </a:r>
          </a:p>
          <a:p>
            <a:pPr marL="457200" lvl="0" indent="-294640">
              <a:lnSpc>
                <a:spcPct val="100000"/>
              </a:lnSpc>
              <a:spcBef>
                <a:spcPts val="0"/>
              </a:spcBef>
              <a:buSzPct val="100000"/>
              <a:buChar char="●"/>
            </a:pPr>
            <a:r>
              <a:rPr lang="hi-IN" sz="1600" dirty="0"/>
              <a:t>एफएनएचडब्ल्यू हस्तक्षेपों के लिए वार्षिक कार्य योजनाओं के विकास में योगदान और जिला स्तरीय कार्य योजना विकसित करना</a:t>
            </a:r>
          </a:p>
          <a:p>
            <a:pPr marL="457200" lvl="0" indent="-294640">
              <a:lnSpc>
                <a:spcPct val="100000"/>
              </a:lnSpc>
              <a:spcBef>
                <a:spcPts val="0"/>
              </a:spcBef>
              <a:buSzPct val="100000"/>
              <a:buChar char="●"/>
            </a:pPr>
            <a:r>
              <a:rPr lang="hi-IN" sz="1600" dirty="0"/>
              <a:t>जिला मिशन प्रबंधन इकाई (डीएमएमयू) स्तर के भीतर और अन्य संबंधित विभागों के साथ समन्वय समन्वय</a:t>
            </a:r>
          </a:p>
          <a:p>
            <a:pPr marL="457200" lvl="0" indent="-294640">
              <a:lnSpc>
                <a:spcPct val="100000"/>
              </a:lnSpc>
              <a:spcBef>
                <a:spcPts val="0"/>
              </a:spcBef>
              <a:buSzPct val="100000"/>
              <a:buChar char="●"/>
            </a:pPr>
            <a:r>
              <a:rPr lang="hi-IN" sz="1600" dirty="0"/>
              <a:t>ब्लॉकों का निरीक्षण दौरा करना</a:t>
            </a:r>
          </a:p>
          <a:p>
            <a:pPr marL="457200" lvl="0" indent="-294640">
              <a:lnSpc>
                <a:spcPct val="100000"/>
              </a:lnSpc>
              <a:spcBef>
                <a:spcPts val="0"/>
              </a:spcBef>
              <a:buSzPct val="100000"/>
              <a:buChar char="●"/>
            </a:pPr>
            <a:r>
              <a:rPr lang="en-IN" sz="1600" dirty="0"/>
              <a:t>FNHW </a:t>
            </a:r>
            <a:r>
              <a:rPr lang="hi-IN" sz="1600" dirty="0"/>
              <a:t>कार्यान्वयन में सहायता ब्लॉक मिशन प्रबंधन इकाई (बीएमएमयू)</a:t>
            </a:r>
          </a:p>
          <a:p>
            <a:pPr marL="457200" lvl="0" indent="-294640">
              <a:lnSpc>
                <a:spcPct val="100000"/>
              </a:lnSpc>
              <a:spcBef>
                <a:spcPts val="0"/>
              </a:spcBef>
              <a:buSzPct val="100000"/>
              <a:buChar char="-"/>
            </a:pPr>
            <a:r>
              <a:rPr lang="hi-IN" sz="1600" dirty="0"/>
              <a:t>प्रखंड स्तर के अधिकारियों का मार्गदर्शन करने के लिए आवश्यक मार्गदर्शन एवं परिपत्रों का विमोचन</a:t>
            </a:r>
          </a:p>
          <a:p>
            <a:pPr marL="457200" lvl="0" indent="-294640">
              <a:lnSpc>
                <a:spcPct val="100000"/>
              </a:lnSpc>
              <a:spcBef>
                <a:spcPts val="0"/>
              </a:spcBef>
              <a:buSzPct val="100000"/>
              <a:buChar char="-"/>
            </a:pPr>
            <a:r>
              <a:rPr lang="hi-IN" sz="1600" dirty="0"/>
              <a:t>कर्मचारियों की अधोमुखी श्रृंखला (ब्लॉक स्तर के कर्मचारी और संसाधन व्यक्ति) के लिए प्रशिक्षण आयोजित करना</a:t>
            </a:r>
          </a:p>
          <a:p>
            <a:pPr marL="457200" lvl="0" indent="-294640">
              <a:lnSpc>
                <a:spcPct val="100000"/>
              </a:lnSpc>
              <a:spcBef>
                <a:spcPts val="0"/>
              </a:spcBef>
              <a:buSzPct val="100000"/>
              <a:buChar char="●"/>
            </a:pPr>
            <a:r>
              <a:rPr lang="hi-IN" sz="1600" dirty="0"/>
              <a:t>जिला स्तरीय बजट प्रबंधित करें- उपयोगिता प्रमाण पत्र की प्रक्रिया करें और राज्यों को जमा करें</a:t>
            </a:r>
          </a:p>
          <a:p>
            <a:pPr marL="457200" lvl="0" indent="-294640">
              <a:lnSpc>
                <a:spcPct val="100000"/>
              </a:lnSpc>
              <a:spcBef>
                <a:spcPts val="0"/>
              </a:spcBef>
              <a:buSzPct val="100000"/>
              <a:buChar char="●"/>
            </a:pPr>
            <a:r>
              <a:rPr lang="hi-IN" sz="1600" dirty="0"/>
              <a:t>दस्तावेज़ सीखने और सर्वोत्तम अभ्यास</a:t>
            </a:r>
          </a:p>
          <a:p>
            <a:pPr marL="457200" lvl="0" indent="-294640">
              <a:lnSpc>
                <a:spcPct val="100000"/>
              </a:lnSpc>
              <a:spcBef>
                <a:spcPts val="0"/>
              </a:spcBef>
              <a:buSzPct val="100000"/>
              <a:buChar char="●"/>
            </a:pPr>
            <a:r>
              <a:rPr lang="hi-IN" sz="1600" dirty="0"/>
              <a:t>समीक्षा के तंत्र की स्थापना में ब्लॉकों और समर्थन ब्लॉकों और संघों के एफएनएचडब्ल्यू कार्यान्वयन की मासिक समीक्षा</a:t>
            </a:r>
          </a:p>
          <a:p>
            <a:pPr marL="457200" lvl="0" indent="-294640">
              <a:lnSpc>
                <a:spcPct val="150000"/>
              </a:lnSpc>
              <a:spcBef>
                <a:spcPts val="0"/>
              </a:spcBef>
              <a:buSzPct val="100000"/>
              <a:buChar char="●"/>
            </a:pPr>
            <a:r>
              <a:rPr lang="hi-IN" sz="1600" dirty="0"/>
              <a:t>पहचान किए गए भौगोलिक क्षेत्रों में कृषि आजीविका वर्टिकल के साथ अभिसरण में एफएनएचडब्ल्यू उद्यमों की स्थापना के लिए समर्थन और समन्वय</a:t>
            </a:r>
          </a:p>
        </p:txBody>
      </p:sp>
      <p:sp>
        <p:nvSpPr>
          <p:cNvPr id="5" name="Up Arrow 4"/>
          <p:cNvSpPr/>
          <p:nvPr/>
        </p:nvSpPr>
        <p:spPr>
          <a:xfrm>
            <a:off x="880521" y="1347472"/>
            <a:ext cx="1327658" cy="807479"/>
          </a:xfrm>
          <a:prstGeom prst="upArrow">
            <a:avLst/>
          </a:prstGeom>
        </p:spPr>
        <p:style>
          <a:lnRef idx="0">
            <a:schemeClr val="accent1"/>
          </a:lnRef>
          <a:fillRef idx="3">
            <a:schemeClr val="accent1"/>
          </a:fillRef>
          <a:effectRef idx="3">
            <a:schemeClr val="accent1"/>
          </a:effectRef>
          <a:fontRef idx="minor">
            <a:schemeClr val="lt1"/>
          </a:fontRef>
        </p:style>
        <p:txBody>
          <a:bodyPr rtlCol="0" anchor="ctr"/>
          <a:lstStyle/>
          <a:p>
            <a:pPr lvl="0" algn="ctr"/>
            <a:r>
              <a:rPr lang="hi-IN" sz="1100" b="1" dirty="0">
                <a:solidFill>
                  <a:srgbClr val="FFFFFF"/>
                </a:solidFill>
                <a:ea typeface="Calibri"/>
                <a:cs typeface="Calibri"/>
                <a:sym typeface="Calibri"/>
              </a:rPr>
              <a:t>राज्य स्तरीय समर्थन</a:t>
            </a:r>
          </a:p>
        </p:txBody>
      </p:sp>
      <p:sp>
        <p:nvSpPr>
          <p:cNvPr id="6" name="Down Arrow 5"/>
          <p:cNvSpPr/>
          <p:nvPr/>
        </p:nvSpPr>
        <p:spPr>
          <a:xfrm>
            <a:off x="880521" y="5193067"/>
            <a:ext cx="1327658" cy="1180024"/>
          </a:xfrm>
          <a:prstGeom prst="downArrow">
            <a:avLst/>
          </a:prstGeom>
        </p:spPr>
        <p:style>
          <a:lnRef idx="0">
            <a:schemeClr val="accent1"/>
          </a:lnRef>
          <a:fillRef idx="3">
            <a:schemeClr val="accent1"/>
          </a:fillRef>
          <a:effectRef idx="3">
            <a:schemeClr val="accent1"/>
          </a:effectRef>
          <a:fontRef idx="minor">
            <a:schemeClr val="lt1"/>
          </a:fontRef>
        </p:style>
        <p:txBody>
          <a:bodyPr rtlCol="0" anchor="ctr"/>
          <a:lstStyle/>
          <a:p>
            <a:pPr lvl="0" algn="ctr"/>
            <a:r>
              <a:rPr lang="hi-IN" sz="1100" b="1" dirty="0">
                <a:solidFill>
                  <a:srgbClr val="FFFFFF"/>
                </a:solidFill>
                <a:ea typeface="Calibri"/>
                <a:cs typeface="Calibri"/>
                <a:sym typeface="Calibri"/>
              </a:rPr>
              <a:t>ब्लॉक स्तर का समर्थन</a:t>
            </a:r>
          </a:p>
        </p:txBody>
      </p:sp>
      <p:sp>
        <p:nvSpPr>
          <p:cNvPr id="7" name="Rectangle 6"/>
          <p:cNvSpPr/>
          <p:nvPr/>
        </p:nvSpPr>
        <p:spPr>
          <a:xfrm>
            <a:off x="1163210" y="2346527"/>
            <a:ext cx="817990" cy="2654964"/>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lvl="0" algn="ctr"/>
            <a:r>
              <a:rPr lang="hi-IN" sz="1100" b="1" dirty="0">
                <a:solidFill>
                  <a:srgbClr val="FFFFFF"/>
                </a:solidFill>
                <a:ea typeface="Calibri"/>
                <a:cs typeface="Calibri"/>
                <a:sym typeface="Calibri"/>
              </a:rPr>
              <a:t>जिला स्तरीय गतिविधियां</a:t>
            </a:r>
            <a:endParaRPr lang="hi-IN" sz="1100" dirty="0"/>
          </a:p>
        </p:txBody>
      </p:sp>
      <p:sp>
        <p:nvSpPr>
          <p:cNvPr id="8" name="Rectangle 7"/>
          <p:cNvSpPr/>
          <p:nvPr/>
        </p:nvSpPr>
        <p:spPr>
          <a:xfrm>
            <a:off x="838198" y="429585"/>
            <a:ext cx="9745496" cy="726312"/>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r>
              <a:rPr lang="en" sz="3600" dirty="0"/>
              <a:t>जिला कार्यक्रम प्रबंधक की भूमिकाएं और जिम्मेदारियां</a:t>
            </a:r>
            <a:endParaRPr lang="en-IN" sz="3600" b="1" dirty="0">
              <a:solidFill>
                <a:schemeClr val="bg1"/>
              </a:solidFill>
              <a:latin typeface="+mj-lt"/>
            </a:endParaRPr>
          </a:p>
        </p:txBody>
      </p:sp>
    </p:spTree>
    <p:extLst>
      <p:ext uri="{BB962C8B-B14F-4D97-AF65-F5344CB8AC3E}">
        <p14:creationId xmlns:p14="http://schemas.microsoft.com/office/powerpoint/2010/main" val="3628243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down)">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down)">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wipe(down)">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wipe(down)">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wipe(down)">
                                      <p:cBhvr>
                                        <p:cTn id="47" dur="500"/>
                                        <p:tgtEl>
                                          <p:spTgt spid="3">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Effect transition="in" filter="wipe(down)">
                                      <p:cBhvr>
                                        <p:cTn id="52" dur="500"/>
                                        <p:tgtEl>
                                          <p:spTgt spid="3">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3">
                                            <p:txEl>
                                              <p:pRg st="9" end="9"/>
                                            </p:txEl>
                                          </p:spTgt>
                                        </p:tgtEl>
                                        <p:attrNameLst>
                                          <p:attrName>style.visibility</p:attrName>
                                        </p:attrNameLst>
                                      </p:cBhvr>
                                      <p:to>
                                        <p:strVal val="visible"/>
                                      </p:to>
                                    </p:set>
                                    <p:animEffect transition="in" filter="wipe(down)">
                                      <p:cBhvr>
                                        <p:cTn id="57" dur="500"/>
                                        <p:tgtEl>
                                          <p:spTgt spid="3">
                                            <p:txEl>
                                              <p:pRg st="9" end="9"/>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nodeType="clickEffect">
                                  <p:stCondLst>
                                    <p:cond delay="0"/>
                                  </p:stCondLst>
                                  <p:childTnLst>
                                    <p:set>
                                      <p:cBhvr>
                                        <p:cTn id="61" dur="1" fill="hold">
                                          <p:stCondLst>
                                            <p:cond delay="0"/>
                                          </p:stCondLst>
                                        </p:cTn>
                                        <p:tgtEl>
                                          <p:spTgt spid="3">
                                            <p:txEl>
                                              <p:pRg st="10" end="10"/>
                                            </p:txEl>
                                          </p:spTgt>
                                        </p:tgtEl>
                                        <p:attrNameLst>
                                          <p:attrName>style.visibility</p:attrName>
                                        </p:attrNameLst>
                                      </p:cBhvr>
                                      <p:to>
                                        <p:strVal val="visible"/>
                                      </p:to>
                                    </p:set>
                                    <p:animEffect transition="in" filter="wipe(down)">
                                      <p:cBhvr>
                                        <p:cTn id="62" dur="500"/>
                                        <p:tgtEl>
                                          <p:spTgt spid="3">
                                            <p:txEl>
                                              <p:pRg st="10" end="1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nodeType="clickEffect">
                                  <p:stCondLst>
                                    <p:cond delay="0"/>
                                  </p:stCondLst>
                                  <p:childTnLst>
                                    <p:set>
                                      <p:cBhvr>
                                        <p:cTn id="66" dur="1" fill="hold">
                                          <p:stCondLst>
                                            <p:cond delay="0"/>
                                          </p:stCondLst>
                                        </p:cTn>
                                        <p:tgtEl>
                                          <p:spTgt spid="3">
                                            <p:txEl>
                                              <p:pRg st="11" end="11"/>
                                            </p:txEl>
                                          </p:spTgt>
                                        </p:tgtEl>
                                        <p:attrNameLst>
                                          <p:attrName>style.visibility</p:attrName>
                                        </p:attrNameLst>
                                      </p:cBhvr>
                                      <p:to>
                                        <p:strVal val="visible"/>
                                      </p:to>
                                    </p:set>
                                    <p:animEffect transition="in" filter="wipe(down)">
                                      <p:cBhvr>
                                        <p:cTn id="67" dur="500"/>
                                        <p:tgtEl>
                                          <p:spTgt spid="3">
                                            <p:txEl>
                                              <p:pRg st="11" end="11"/>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grpId="0" nodeType="clickEffect">
                                  <p:stCondLst>
                                    <p:cond delay="0"/>
                                  </p:stCondLst>
                                  <p:childTnLst>
                                    <p:set>
                                      <p:cBhvr>
                                        <p:cTn id="71" dur="1" fill="hold">
                                          <p:stCondLst>
                                            <p:cond delay="0"/>
                                          </p:stCondLst>
                                        </p:cTn>
                                        <p:tgtEl>
                                          <p:spTgt spid="7"/>
                                        </p:tgtEl>
                                        <p:attrNameLst>
                                          <p:attrName>style.visibility</p:attrName>
                                        </p:attrNameLst>
                                      </p:cBhvr>
                                      <p:to>
                                        <p:strVal val="visible"/>
                                      </p:to>
                                    </p:set>
                                    <p:animEffect transition="in" filter="barn(inVertical)">
                                      <p:cBhvr>
                                        <p:cTn id="72" dur="500"/>
                                        <p:tgtEl>
                                          <p:spTgt spid="7"/>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grpId="0" nodeType="clickEffect">
                                  <p:stCondLst>
                                    <p:cond delay="0"/>
                                  </p:stCondLst>
                                  <p:childTnLst>
                                    <p:set>
                                      <p:cBhvr>
                                        <p:cTn id="76" dur="1" fill="hold">
                                          <p:stCondLst>
                                            <p:cond delay="0"/>
                                          </p:stCondLst>
                                        </p:cTn>
                                        <p:tgtEl>
                                          <p:spTgt spid="6"/>
                                        </p:tgtEl>
                                        <p:attrNameLst>
                                          <p:attrName>style.visibility</p:attrName>
                                        </p:attrNameLst>
                                      </p:cBhvr>
                                      <p:to>
                                        <p:strVal val="visible"/>
                                      </p:to>
                                    </p:set>
                                    <p:animEffect transition="in" filter="barn(inVertical)">
                                      <p:cBhvr>
                                        <p:cTn id="7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63821" y="1347472"/>
            <a:ext cx="9591352" cy="5386703"/>
          </a:xfrm>
          <a:solidFill>
            <a:schemeClr val="accent6">
              <a:lumMod val="20000"/>
              <a:lumOff val="80000"/>
            </a:schemeClr>
          </a:solidFill>
        </p:spPr>
        <p:style>
          <a:lnRef idx="1">
            <a:schemeClr val="accent6"/>
          </a:lnRef>
          <a:fillRef idx="2">
            <a:schemeClr val="accent6"/>
          </a:fillRef>
          <a:effectRef idx="1">
            <a:schemeClr val="accent6"/>
          </a:effectRef>
          <a:fontRef idx="minor">
            <a:schemeClr val="dk1"/>
          </a:fontRef>
        </p:style>
        <p:txBody>
          <a:bodyPr anchor="ctr">
            <a:noAutofit/>
          </a:bodyPr>
          <a:lstStyle/>
          <a:p>
            <a:pPr marL="457200" lvl="0" indent="-307975">
              <a:lnSpc>
                <a:spcPct val="150000"/>
              </a:lnSpc>
              <a:spcBef>
                <a:spcPts val="0"/>
              </a:spcBef>
              <a:buSzPct val="100000"/>
              <a:buChar char="●"/>
            </a:pPr>
            <a:r>
              <a:rPr lang="en-IN" sz="1600" dirty="0"/>
              <a:t>FNHW </a:t>
            </a:r>
            <a:r>
              <a:rPr lang="hi-IN" sz="1600" dirty="0"/>
              <a:t>से संबंधित जानकारी, मार्गदर्शन और अन्य आवश्यकताओं के लिए </a:t>
            </a:r>
            <a:r>
              <a:rPr lang="en-IN" sz="1600" dirty="0"/>
              <a:t>DMMU </a:t>
            </a:r>
            <a:r>
              <a:rPr lang="hi-IN" sz="1600" dirty="0"/>
              <a:t>के साथ समन्वय करें</a:t>
            </a:r>
          </a:p>
          <a:p>
            <a:pPr marL="457200" lvl="0" indent="-307975">
              <a:lnSpc>
                <a:spcPct val="150000"/>
              </a:lnSpc>
              <a:spcBef>
                <a:spcPts val="0"/>
              </a:spcBef>
              <a:buSzPct val="100000"/>
              <a:buChar char="●"/>
            </a:pPr>
            <a:r>
              <a:rPr lang="hi-IN" sz="1600" dirty="0"/>
              <a:t>निर्धारित रिपोर्टिंग तंत्र के अनुसार जिले को एफएनएचडब्ल्यू की प्रगति की रिपोर्ट करें</a:t>
            </a:r>
          </a:p>
          <a:p>
            <a:pPr marL="457200" lvl="0" indent="-307975">
              <a:lnSpc>
                <a:spcPct val="150000"/>
              </a:lnSpc>
              <a:spcBef>
                <a:spcPts val="0"/>
              </a:spcBef>
              <a:buSzPct val="100000"/>
              <a:buChar char="●"/>
            </a:pPr>
            <a:r>
              <a:rPr lang="hi-IN" sz="1600" dirty="0"/>
              <a:t>एफएनएचडब्ल्यू कार्यान्वयन के लिए ब्लॉक स्तरीय कार्य योजना विकसित करना</a:t>
            </a:r>
          </a:p>
          <a:p>
            <a:pPr marL="457200" lvl="0" indent="-307975">
              <a:lnSpc>
                <a:spcPct val="150000"/>
              </a:lnSpc>
              <a:spcBef>
                <a:spcPts val="0"/>
              </a:spcBef>
              <a:buSzPct val="100000"/>
              <a:buChar char="●"/>
            </a:pPr>
            <a:r>
              <a:rPr lang="hi-IN" sz="1600" dirty="0"/>
              <a:t>एफएनएचडब्ल्यू रोलआउट के लिए सीआरपी की पहचान करें और प्रशिक्षण की सुविधा प्रदान करें</a:t>
            </a:r>
          </a:p>
          <a:p>
            <a:pPr marL="457200" lvl="0" indent="-307975">
              <a:lnSpc>
                <a:spcPct val="150000"/>
              </a:lnSpc>
              <a:spcBef>
                <a:spcPts val="0"/>
              </a:spcBef>
              <a:buSzPct val="100000"/>
              <a:buChar char="●"/>
            </a:pPr>
            <a:r>
              <a:rPr lang="hi-IN" sz="1600" dirty="0"/>
              <a:t>सैक, ओबी/ईसी/सीएम/सीआरपी के लिए प्रशिक्षण योजना विकसित करना और क्षमता निर्माण करना</a:t>
            </a:r>
          </a:p>
          <a:p>
            <a:pPr marL="457200" lvl="0" indent="-307975">
              <a:lnSpc>
                <a:spcPct val="150000"/>
              </a:lnSpc>
              <a:spcBef>
                <a:spcPts val="0"/>
              </a:spcBef>
              <a:buSzPct val="100000"/>
              <a:buChar char="●"/>
            </a:pPr>
            <a:r>
              <a:rPr lang="hi-IN" sz="1600" dirty="0"/>
              <a:t>ब्लॉक मिशन प्रबंधन इकाई के भीतर और अन्य संबंधित विभागों के साथ समन्वय समन्वय</a:t>
            </a:r>
          </a:p>
          <a:p>
            <a:pPr marL="457200" lvl="0" indent="-307975">
              <a:lnSpc>
                <a:spcPct val="150000"/>
              </a:lnSpc>
              <a:spcBef>
                <a:spcPts val="0"/>
              </a:spcBef>
              <a:buSzPct val="100000"/>
              <a:buChar char="●"/>
            </a:pPr>
            <a:r>
              <a:rPr lang="hi-IN" sz="1600" dirty="0"/>
              <a:t>सीबीओ के निगरानी दौरे करना</a:t>
            </a:r>
          </a:p>
          <a:p>
            <a:pPr marL="457200" lvl="0" indent="-307975">
              <a:lnSpc>
                <a:spcPct val="150000"/>
              </a:lnSpc>
              <a:spcBef>
                <a:spcPts val="0"/>
              </a:spcBef>
              <a:buSzPct val="100000"/>
              <a:buChar char="●"/>
            </a:pPr>
            <a:r>
              <a:rPr lang="en-IN" sz="1600" dirty="0"/>
              <a:t>FL </a:t>
            </a:r>
            <a:r>
              <a:rPr lang="hi-IN" sz="1600" dirty="0"/>
              <a:t>वर्टिकल के साथ अभिसरण में </a:t>
            </a:r>
            <a:r>
              <a:rPr lang="en-IN" sz="1600" dirty="0"/>
              <a:t>FNHW </a:t>
            </a:r>
            <a:r>
              <a:rPr lang="hi-IN" sz="1600" dirty="0"/>
              <a:t>उद्यमों की स्थापना के लिए समर्थन और समन्वय</a:t>
            </a:r>
          </a:p>
          <a:p>
            <a:pPr marL="457200" lvl="0" indent="-307975">
              <a:lnSpc>
                <a:spcPct val="150000"/>
              </a:lnSpc>
              <a:spcBef>
                <a:spcPts val="0"/>
              </a:spcBef>
              <a:buSzPct val="100000"/>
              <a:buChar char="●"/>
            </a:pPr>
            <a:r>
              <a:rPr lang="hi-IN" sz="1600" dirty="0"/>
              <a:t>ब्लॉक स्तर का बजट प्रबंधित करें- उपयोगिता प्रमाणपत्र की प्रक्रिया करें और राज्यों को जमा करें</a:t>
            </a:r>
          </a:p>
          <a:p>
            <a:pPr marL="457200" lvl="0" indent="-307975">
              <a:lnSpc>
                <a:spcPct val="150000"/>
              </a:lnSpc>
              <a:spcBef>
                <a:spcPts val="0"/>
              </a:spcBef>
              <a:buSzPct val="100000"/>
              <a:buChar char="●"/>
            </a:pPr>
            <a:r>
              <a:rPr lang="hi-IN" sz="1600" dirty="0"/>
              <a:t>दस्तावेज़ सीखने और सर्वोत्तम अभ्यास</a:t>
            </a:r>
          </a:p>
          <a:p>
            <a:pPr marL="457200" lvl="0" indent="-307975">
              <a:lnSpc>
                <a:spcPct val="150000"/>
              </a:lnSpc>
              <a:spcBef>
                <a:spcPts val="0"/>
              </a:spcBef>
              <a:buSzPct val="100000"/>
              <a:buChar char="●"/>
            </a:pPr>
            <a:r>
              <a:rPr lang="hi-IN" sz="1600" dirty="0"/>
              <a:t>सीएलएफ स्तर पर एफएनएचडब्ल्यू कार्यान्वयन की समीक्षा करें और समीक्षा के तंत्र की स्थापना में संघों का समर्थन करें</a:t>
            </a:r>
          </a:p>
          <a:p>
            <a:pPr marL="457200" lvl="0" indent="-307975">
              <a:lnSpc>
                <a:spcPct val="150000"/>
              </a:lnSpc>
              <a:spcBef>
                <a:spcPts val="0"/>
              </a:spcBef>
              <a:buSzPct val="100000"/>
              <a:buChar char="●"/>
            </a:pPr>
            <a:r>
              <a:rPr lang="hi-IN" sz="1600" dirty="0"/>
              <a:t>सीएलएफ/वीओ स्तर पर सैक को सुदृढ़ बनाना</a:t>
            </a:r>
          </a:p>
          <a:p>
            <a:pPr marL="457200" lvl="0" indent="-307975">
              <a:lnSpc>
                <a:spcPct val="150000"/>
              </a:lnSpc>
              <a:spcBef>
                <a:spcPts val="0"/>
              </a:spcBef>
              <a:buSzPct val="100000"/>
              <a:buChar char="-"/>
            </a:pPr>
            <a:r>
              <a:rPr lang="hi-IN" sz="1600" dirty="0"/>
              <a:t>संबंधित विभागों के साथ जुड़ने के लिए सीएलएफ/वीओ सैक सदस्यों का समर्थन करें</a:t>
            </a:r>
          </a:p>
          <a:p>
            <a:pPr marL="457200" lvl="0" indent="-307975">
              <a:lnSpc>
                <a:spcPct val="150000"/>
              </a:lnSpc>
              <a:spcBef>
                <a:spcPts val="0"/>
              </a:spcBef>
              <a:buSzPct val="100000"/>
              <a:buChar char="-"/>
            </a:pPr>
            <a:r>
              <a:rPr lang="hi-IN" sz="1600" dirty="0"/>
              <a:t>सीआरपी की समीक्षा</a:t>
            </a:r>
          </a:p>
        </p:txBody>
      </p:sp>
      <p:sp>
        <p:nvSpPr>
          <p:cNvPr id="5" name="Up Arrow 4"/>
          <p:cNvSpPr/>
          <p:nvPr/>
        </p:nvSpPr>
        <p:spPr>
          <a:xfrm>
            <a:off x="880521" y="1347472"/>
            <a:ext cx="1322352" cy="807479"/>
          </a:xfrm>
          <a:prstGeom prst="upArrow">
            <a:avLst/>
          </a:prstGeom>
        </p:spPr>
        <p:style>
          <a:lnRef idx="0">
            <a:schemeClr val="accent1"/>
          </a:lnRef>
          <a:fillRef idx="3">
            <a:schemeClr val="accent1"/>
          </a:fillRef>
          <a:effectRef idx="3">
            <a:schemeClr val="accent1"/>
          </a:effectRef>
          <a:fontRef idx="minor">
            <a:schemeClr val="lt1"/>
          </a:fontRef>
        </p:style>
        <p:txBody>
          <a:bodyPr rtlCol="0" anchor="ctr"/>
          <a:lstStyle/>
          <a:p>
            <a:pPr lvl="0" algn="ctr"/>
            <a:r>
              <a:rPr lang="hi-IN" sz="1100" b="1" dirty="0">
                <a:solidFill>
                  <a:srgbClr val="FFFFFF"/>
                </a:solidFill>
                <a:ea typeface="Calibri"/>
                <a:cs typeface="Calibri"/>
                <a:sym typeface="Calibri"/>
              </a:rPr>
              <a:t>जिला स्तरीय सहयोग</a:t>
            </a:r>
            <a:endParaRPr lang="hi-IN" sz="1100" dirty="0"/>
          </a:p>
        </p:txBody>
      </p:sp>
      <p:sp>
        <p:nvSpPr>
          <p:cNvPr id="6" name="Down Arrow 5"/>
          <p:cNvSpPr/>
          <p:nvPr/>
        </p:nvSpPr>
        <p:spPr>
          <a:xfrm>
            <a:off x="838198" y="5068376"/>
            <a:ext cx="1483300" cy="1526387"/>
          </a:xfrm>
          <a:prstGeom prst="downArrow">
            <a:avLst/>
          </a:prstGeom>
        </p:spPr>
        <p:style>
          <a:lnRef idx="0">
            <a:schemeClr val="accent1"/>
          </a:lnRef>
          <a:fillRef idx="3">
            <a:schemeClr val="accent1"/>
          </a:fillRef>
          <a:effectRef idx="3">
            <a:schemeClr val="accent1"/>
          </a:effectRef>
          <a:fontRef idx="minor">
            <a:schemeClr val="lt1"/>
          </a:fontRef>
        </p:style>
        <p:txBody>
          <a:bodyPr rtlCol="0" anchor="ctr"/>
          <a:lstStyle/>
          <a:p>
            <a:pPr lvl="0" algn="ctr"/>
            <a:r>
              <a:rPr lang="hi-IN" sz="1100" b="1" dirty="0">
                <a:solidFill>
                  <a:srgbClr val="FFFFFF"/>
                </a:solidFill>
                <a:ea typeface="Calibri"/>
                <a:cs typeface="Calibri"/>
                <a:sym typeface="Calibri"/>
              </a:rPr>
              <a:t>सीएलएफ स्तर का समर्थन</a:t>
            </a:r>
            <a:endParaRPr lang="hi-IN" sz="1100" dirty="0"/>
          </a:p>
        </p:txBody>
      </p:sp>
      <p:sp>
        <p:nvSpPr>
          <p:cNvPr id="7" name="Rectangle 6"/>
          <p:cNvSpPr/>
          <p:nvPr/>
        </p:nvSpPr>
        <p:spPr>
          <a:xfrm>
            <a:off x="1163210" y="2346527"/>
            <a:ext cx="762280" cy="2530274"/>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lvl="0" algn="ctr"/>
            <a:r>
              <a:rPr lang="hi-IN" sz="1100" b="1" dirty="0">
                <a:solidFill>
                  <a:srgbClr val="FFFFFF"/>
                </a:solidFill>
                <a:ea typeface="Calibri"/>
                <a:cs typeface="Calibri"/>
                <a:sym typeface="Calibri"/>
              </a:rPr>
              <a:t>ब्लॉक स्तर की गतिविधियां</a:t>
            </a:r>
            <a:endParaRPr lang="hi-IN" sz="1100" dirty="0"/>
          </a:p>
        </p:txBody>
      </p:sp>
      <p:sp>
        <p:nvSpPr>
          <p:cNvPr id="8" name="Rectangle 7"/>
          <p:cNvSpPr/>
          <p:nvPr/>
        </p:nvSpPr>
        <p:spPr>
          <a:xfrm>
            <a:off x="838198" y="429585"/>
            <a:ext cx="9745496" cy="726312"/>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r>
              <a:rPr lang="en" sz="3600" dirty="0"/>
              <a:t>ब्लॉक प्रोग्राम मैनेजर की भूमिकाएं और जिम्मेदारियां</a:t>
            </a:r>
            <a:endParaRPr lang="en-IN" sz="3600" b="1" dirty="0">
              <a:solidFill>
                <a:schemeClr val="bg1"/>
              </a:solidFill>
              <a:latin typeface="+mj-lt"/>
            </a:endParaRPr>
          </a:p>
        </p:txBody>
      </p:sp>
    </p:spTree>
    <p:extLst>
      <p:ext uri="{BB962C8B-B14F-4D97-AF65-F5344CB8AC3E}">
        <p14:creationId xmlns:p14="http://schemas.microsoft.com/office/powerpoint/2010/main" val="548446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down)">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down)">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wipe(down)">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wipe(down)">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wipe(down)">
                                      <p:cBhvr>
                                        <p:cTn id="47" dur="500"/>
                                        <p:tgtEl>
                                          <p:spTgt spid="3">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Effect transition="in" filter="wipe(down)">
                                      <p:cBhvr>
                                        <p:cTn id="52" dur="500"/>
                                        <p:tgtEl>
                                          <p:spTgt spid="3">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3">
                                            <p:txEl>
                                              <p:pRg st="9" end="9"/>
                                            </p:txEl>
                                          </p:spTgt>
                                        </p:tgtEl>
                                        <p:attrNameLst>
                                          <p:attrName>style.visibility</p:attrName>
                                        </p:attrNameLst>
                                      </p:cBhvr>
                                      <p:to>
                                        <p:strVal val="visible"/>
                                      </p:to>
                                    </p:set>
                                    <p:animEffect transition="in" filter="wipe(down)">
                                      <p:cBhvr>
                                        <p:cTn id="57" dur="500"/>
                                        <p:tgtEl>
                                          <p:spTgt spid="3">
                                            <p:txEl>
                                              <p:pRg st="9" end="9"/>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nodeType="clickEffect">
                                  <p:stCondLst>
                                    <p:cond delay="0"/>
                                  </p:stCondLst>
                                  <p:childTnLst>
                                    <p:set>
                                      <p:cBhvr>
                                        <p:cTn id="61" dur="1" fill="hold">
                                          <p:stCondLst>
                                            <p:cond delay="0"/>
                                          </p:stCondLst>
                                        </p:cTn>
                                        <p:tgtEl>
                                          <p:spTgt spid="3">
                                            <p:txEl>
                                              <p:pRg st="10" end="10"/>
                                            </p:txEl>
                                          </p:spTgt>
                                        </p:tgtEl>
                                        <p:attrNameLst>
                                          <p:attrName>style.visibility</p:attrName>
                                        </p:attrNameLst>
                                      </p:cBhvr>
                                      <p:to>
                                        <p:strVal val="visible"/>
                                      </p:to>
                                    </p:set>
                                    <p:animEffect transition="in" filter="wipe(down)">
                                      <p:cBhvr>
                                        <p:cTn id="62" dur="500"/>
                                        <p:tgtEl>
                                          <p:spTgt spid="3">
                                            <p:txEl>
                                              <p:pRg st="10" end="1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nodeType="clickEffect">
                                  <p:stCondLst>
                                    <p:cond delay="0"/>
                                  </p:stCondLst>
                                  <p:childTnLst>
                                    <p:set>
                                      <p:cBhvr>
                                        <p:cTn id="66" dur="1" fill="hold">
                                          <p:stCondLst>
                                            <p:cond delay="0"/>
                                          </p:stCondLst>
                                        </p:cTn>
                                        <p:tgtEl>
                                          <p:spTgt spid="3">
                                            <p:txEl>
                                              <p:pRg st="11" end="11"/>
                                            </p:txEl>
                                          </p:spTgt>
                                        </p:tgtEl>
                                        <p:attrNameLst>
                                          <p:attrName>style.visibility</p:attrName>
                                        </p:attrNameLst>
                                      </p:cBhvr>
                                      <p:to>
                                        <p:strVal val="visible"/>
                                      </p:to>
                                    </p:set>
                                    <p:animEffect transition="in" filter="wipe(down)">
                                      <p:cBhvr>
                                        <p:cTn id="67" dur="500"/>
                                        <p:tgtEl>
                                          <p:spTgt spid="3">
                                            <p:txEl>
                                              <p:pRg st="11" end="11"/>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nodeType="clickEffect">
                                  <p:stCondLst>
                                    <p:cond delay="0"/>
                                  </p:stCondLst>
                                  <p:childTnLst>
                                    <p:set>
                                      <p:cBhvr>
                                        <p:cTn id="71" dur="1" fill="hold">
                                          <p:stCondLst>
                                            <p:cond delay="0"/>
                                          </p:stCondLst>
                                        </p:cTn>
                                        <p:tgtEl>
                                          <p:spTgt spid="3">
                                            <p:txEl>
                                              <p:pRg st="12" end="12"/>
                                            </p:txEl>
                                          </p:spTgt>
                                        </p:tgtEl>
                                        <p:attrNameLst>
                                          <p:attrName>style.visibility</p:attrName>
                                        </p:attrNameLst>
                                      </p:cBhvr>
                                      <p:to>
                                        <p:strVal val="visible"/>
                                      </p:to>
                                    </p:set>
                                    <p:animEffect transition="in" filter="wipe(down)">
                                      <p:cBhvr>
                                        <p:cTn id="72" dur="500"/>
                                        <p:tgtEl>
                                          <p:spTgt spid="3">
                                            <p:txEl>
                                              <p:pRg st="12" end="12"/>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nodeType="clickEffect">
                                  <p:stCondLst>
                                    <p:cond delay="0"/>
                                  </p:stCondLst>
                                  <p:childTnLst>
                                    <p:set>
                                      <p:cBhvr>
                                        <p:cTn id="76" dur="1" fill="hold">
                                          <p:stCondLst>
                                            <p:cond delay="0"/>
                                          </p:stCondLst>
                                        </p:cTn>
                                        <p:tgtEl>
                                          <p:spTgt spid="3">
                                            <p:txEl>
                                              <p:pRg st="13" end="13"/>
                                            </p:txEl>
                                          </p:spTgt>
                                        </p:tgtEl>
                                        <p:attrNameLst>
                                          <p:attrName>style.visibility</p:attrName>
                                        </p:attrNameLst>
                                      </p:cBhvr>
                                      <p:to>
                                        <p:strVal val="visible"/>
                                      </p:to>
                                    </p:set>
                                    <p:animEffect transition="in" filter="wipe(down)">
                                      <p:cBhvr>
                                        <p:cTn id="77" dur="500"/>
                                        <p:tgtEl>
                                          <p:spTgt spid="3">
                                            <p:txEl>
                                              <p:pRg st="13" end="13"/>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6" presetClass="entr" presetSubtype="21" fill="hold" grpId="0" nodeType="clickEffect">
                                  <p:stCondLst>
                                    <p:cond delay="0"/>
                                  </p:stCondLst>
                                  <p:childTnLst>
                                    <p:set>
                                      <p:cBhvr>
                                        <p:cTn id="81" dur="1" fill="hold">
                                          <p:stCondLst>
                                            <p:cond delay="0"/>
                                          </p:stCondLst>
                                        </p:cTn>
                                        <p:tgtEl>
                                          <p:spTgt spid="7"/>
                                        </p:tgtEl>
                                        <p:attrNameLst>
                                          <p:attrName>style.visibility</p:attrName>
                                        </p:attrNameLst>
                                      </p:cBhvr>
                                      <p:to>
                                        <p:strVal val="visible"/>
                                      </p:to>
                                    </p:set>
                                    <p:animEffect transition="in" filter="barn(inVertical)">
                                      <p:cBhvr>
                                        <p:cTn id="82" dur="500"/>
                                        <p:tgtEl>
                                          <p:spTgt spid="7"/>
                                        </p:tgtEl>
                                      </p:cBhvr>
                                    </p:animEffect>
                                  </p:childTnLst>
                                </p:cTn>
                              </p:par>
                            </p:childTnLst>
                          </p:cTn>
                        </p:par>
                      </p:childTnLst>
                    </p:cTn>
                  </p:par>
                  <p:par>
                    <p:cTn id="83" fill="hold">
                      <p:stCondLst>
                        <p:cond delay="indefinite"/>
                      </p:stCondLst>
                      <p:childTnLst>
                        <p:par>
                          <p:cTn id="84" fill="hold">
                            <p:stCondLst>
                              <p:cond delay="0"/>
                            </p:stCondLst>
                            <p:childTnLst>
                              <p:par>
                                <p:cTn id="85" presetID="16" presetClass="entr" presetSubtype="21" fill="hold" grpId="0" nodeType="click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barn(inVertical)">
                                      <p:cBhvr>
                                        <p:cTn id="8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33855" y="2003898"/>
            <a:ext cx="10301592" cy="3492231"/>
          </a:xfrm>
          <a:solidFill>
            <a:schemeClr val="accent4">
              <a:lumMod val="20000"/>
              <a:lumOff val="80000"/>
            </a:schemeClr>
          </a:solidFill>
        </p:spPr>
        <p:txBody>
          <a:bodyPr>
            <a:normAutofit fontScale="92500" lnSpcReduction="10000"/>
          </a:bodyPr>
          <a:lstStyle/>
          <a:p>
            <a:pPr marL="0" lvl="0" indent="0" algn="l" rtl="0">
              <a:lnSpc>
                <a:spcPct val="150000"/>
              </a:lnSpc>
              <a:spcBef>
                <a:spcPts val="0"/>
              </a:spcBef>
              <a:spcAft>
                <a:spcPts val="0"/>
              </a:spcAft>
              <a:buClr>
                <a:schemeClr val="dk1"/>
              </a:buClr>
              <a:buSzPts val="1100"/>
              <a:buFont typeface="Arial"/>
              <a:buNone/>
            </a:pPr>
            <a:r>
              <a:rPr lang="en-US" sz="2000" dirty="0">
                <a:latin typeface="Arial" panose="020B0604020202020204" pitchFamily="34" charset="0"/>
                <a:cs typeface="Arial" panose="020B0604020202020204" pitchFamily="34" charset="0"/>
              </a:rPr>
              <a:t>1. </a:t>
            </a:r>
            <a:r>
              <a:rPr lang="hi-IN" sz="2000" dirty="0">
                <a:latin typeface="Arial" panose="020B0604020202020204" pitchFamily="34" charset="0"/>
              </a:rPr>
              <a:t>कर्मचारियों और संवर्गों के क्षमता निर्माण को व्यवस्थित करना</a:t>
            </a:r>
          </a:p>
          <a:p>
            <a:pPr marL="0" lvl="0" indent="0" algn="l" rtl="0">
              <a:lnSpc>
                <a:spcPct val="150000"/>
              </a:lnSpc>
              <a:spcBef>
                <a:spcPts val="1200"/>
              </a:spcBef>
              <a:spcAft>
                <a:spcPts val="0"/>
              </a:spcAft>
              <a:buClr>
                <a:schemeClr val="dk1"/>
              </a:buClr>
              <a:buSzPts val="1100"/>
              <a:buFont typeface="Arial"/>
              <a:buNone/>
            </a:pPr>
            <a:r>
              <a:rPr lang="hi-IN" sz="2000" b="1" dirty="0">
                <a:latin typeface="Arial" panose="020B0604020202020204" pitchFamily="34" charset="0"/>
              </a:rPr>
              <a:t>2. </a:t>
            </a:r>
            <a:r>
              <a:rPr lang="hi-IN" sz="2000" dirty="0">
                <a:latin typeface="Arial" panose="020B0604020202020204" pitchFamily="34" charset="0"/>
              </a:rPr>
              <a:t>स्वयं सहायता समूहों के लिए एसबीसीसी गतिविधियों के संचालन के लिए सीआरपी/एफएनएचडब्ल्यू नोडल का समर्थन करें</a:t>
            </a:r>
          </a:p>
          <a:p>
            <a:pPr marL="0" lvl="0" indent="0" algn="l" rtl="0">
              <a:lnSpc>
                <a:spcPct val="150000"/>
              </a:lnSpc>
              <a:spcBef>
                <a:spcPts val="1200"/>
              </a:spcBef>
              <a:spcAft>
                <a:spcPts val="0"/>
              </a:spcAft>
              <a:buClr>
                <a:schemeClr val="dk1"/>
              </a:buClr>
              <a:buSzPts val="1100"/>
              <a:buFont typeface="Arial"/>
              <a:buNone/>
            </a:pPr>
            <a:r>
              <a:rPr lang="hi-IN" sz="2000" b="1" dirty="0">
                <a:latin typeface="Arial" panose="020B0604020202020204" pitchFamily="34" charset="0"/>
              </a:rPr>
              <a:t>3. </a:t>
            </a:r>
            <a:r>
              <a:rPr lang="hi-IN" sz="2000" dirty="0">
                <a:latin typeface="Arial" panose="020B0604020202020204" pitchFamily="34" charset="0"/>
              </a:rPr>
              <a:t>एफएनएचडब्ल्यू योजनाओं और पात्रताओं के साथ जोड़ने के लिए एसआरएलएम वर्टिकल और लाइन विभागों के साथ समन्वय, न्यूट्री-गार्डन/पोल्ट्री/बकरी</a:t>
            </a:r>
            <a:r>
              <a:rPr lang="en-IN" sz="2000" dirty="0">
                <a:latin typeface="Arial" panose="020B0604020202020204" pitchFamily="34" charset="0"/>
              </a:rPr>
              <a:t> </a:t>
            </a:r>
            <a:r>
              <a:rPr lang="hi-IN" sz="2000" dirty="0">
                <a:latin typeface="Arial" panose="020B0604020202020204" pitchFamily="34" charset="0"/>
              </a:rPr>
              <a:t>पालन और एफएनएचडब्ल्यू उद्यमों की स्थापना आदि।</a:t>
            </a:r>
          </a:p>
          <a:p>
            <a:pPr marL="0" lvl="0" indent="0" algn="l" rtl="0">
              <a:lnSpc>
                <a:spcPct val="150000"/>
              </a:lnSpc>
              <a:spcBef>
                <a:spcPts val="1200"/>
              </a:spcBef>
              <a:spcAft>
                <a:spcPts val="0"/>
              </a:spcAft>
              <a:buClr>
                <a:schemeClr val="dk1"/>
              </a:buClr>
              <a:buSzPts val="1100"/>
              <a:buFont typeface="Arial"/>
              <a:buNone/>
            </a:pPr>
            <a:r>
              <a:rPr lang="hi-IN" sz="2000" b="1" dirty="0">
                <a:latin typeface="Arial" panose="020B0604020202020204" pitchFamily="34" charset="0"/>
              </a:rPr>
              <a:t>4. </a:t>
            </a:r>
            <a:r>
              <a:rPr lang="hi-IN" sz="2000" dirty="0">
                <a:latin typeface="Arial" panose="020B0604020202020204" pitchFamily="34" charset="0"/>
              </a:rPr>
              <a:t>एमआईएस सिस्टम में डेटा रिपोर्टिंग, नियमित समीक्षा और मूल्यांकन</a:t>
            </a:r>
          </a:p>
          <a:p>
            <a:pPr marL="0" indent="0">
              <a:lnSpc>
                <a:spcPct val="200000"/>
              </a:lnSpc>
              <a:buNone/>
            </a:pPr>
            <a:endParaRPr lang="en-US" sz="2000" dirty="0"/>
          </a:p>
        </p:txBody>
      </p:sp>
      <p:sp>
        <p:nvSpPr>
          <p:cNvPr id="4" name="Rectangle 3"/>
          <p:cNvSpPr/>
          <p:nvPr/>
        </p:nvSpPr>
        <p:spPr>
          <a:xfrm>
            <a:off x="838197" y="429585"/>
            <a:ext cx="9648827" cy="726312"/>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r>
              <a:rPr lang="en" sz="2800" dirty="0"/>
              <a:t>जिला और ब्लॉक में एफएनएचडब्ल्यू हस्तक्षेप शुरू करने के लिए कदम</a:t>
            </a:r>
            <a:endParaRPr lang="en-IN" sz="2800" b="1" dirty="0">
              <a:solidFill>
                <a:schemeClr val="bg1"/>
              </a:solidFill>
              <a:latin typeface="+mj-lt"/>
            </a:endParaRPr>
          </a:p>
        </p:txBody>
      </p:sp>
    </p:spTree>
    <p:extLst>
      <p:ext uri="{BB962C8B-B14F-4D97-AF65-F5344CB8AC3E}">
        <p14:creationId xmlns:p14="http://schemas.microsoft.com/office/powerpoint/2010/main" val="12270474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2470" y="431429"/>
            <a:ext cx="9406815" cy="743831"/>
          </a:xfrm>
        </p:spPr>
        <p:style>
          <a:lnRef idx="0">
            <a:schemeClr val="accent4"/>
          </a:lnRef>
          <a:fillRef idx="3">
            <a:schemeClr val="accent4"/>
          </a:fillRef>
          <a:effectRef idx="3">
            <a:schemeClr val="accent4"/>
          </a:effectRef>
          <a:fontRef idx="minor">
            <a:schemeClr val="lt1"/>
          </a:fontRef>
        </p:style>
        <p:txBody>
          <a:bodyPr rtlCol="0" anchor="ctr">
            <a:noAutofit/>
          </a:bodyPr>
          <a:lstStyle/>
          <a:p>
            <a:r>
              <a:rPr lang="en" sz="2800" dirty="0"/>
              <a:t>चरण 1. कर्मचारियों और संवर्गों के क्षमता निर्माण को व्यवस्थित करें</a:t>
            </a:r>
            <a:endParaRPr lang="en-IN" sz="2800" b="1" dirty="0">
              <a:solidFill>
                <a:schemeClr val="bg1"/>
              </a:solidFill>
              <a:latin typeface="+mj-lt"/>
            </a:endParaRPr>
          </a:p>
        </p:txBody>
      </p:sp>
      <p:cxnSp>
        <p:nvCxnSpPr>
          <p:cNvPr id="6" name="Straight Connector 5"/>
          <p:cNvCxnSpPr/>
          <p:nvPr/>
        </p:nvCxnSpPr>
        <p:spPr>
          <a:xfrm>
            <a:off x="4348162" y="3265966"/>
            <a:ext cx="1893918" cy="0"/>
          </a:xfrm>
          <a:prstGeom prst="line">
            <a:avLst/>
          </a:prstGeom>
          <a:ln w="12700">
            <a:solidFill>
              <a:schemeClr val="accent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235797" y="5303253"/>
            <a:ext cx="288806"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11" name="Straight Connector 10"/>
          <p:cNvCxnSpPr/>
          <p:nvPr/>
        </p:nvCxnSpPr>
        <p:spPr>
          <a:xfrm>
            <a:off x="5363284" y="5086537"/>
            <a:ext cx="0" cy="212996"/>
          </a:xfrm>
          <a:prstGeom prst="line">
            <a:avLst/>
          </a:prstGeom>
          <a:ln w="19050"/>
        </p:spPr>
        <p:style>
          <a:lnRef idx="1">
            <a:schemeClr val="dk1"/>
          </a:lnRef>
          <a:fillRef idx="0">
            <a:schemeClr val="dk1"/>
          </a:fillRef>
          <a:effectRef idx="0">
            <a:schemeClr val="dk1"/>
          </a:effectRef>
          <a:fontRef idx="minor">
            <a:schemeClr val="tx1"/>
          </a:fontRef>
        </p:style>
      </p:cxnSp>
      <p:cxnSp>
        <p:nvCxnSpPr>
          <p:cNvPr id="12" name="Straight Connector 11"/>
          <p:cNvCxnSpPr/>
          <p:nvPr/>
        </p:nvCxnSpPr>
        <p:spPr>
          <a:xfrm>
            <a:off x="1173798" y="5303253"/>
            <a:ext cx="288806"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13" name="Straight Connector 12"/>
          <p:cNvCxnSpPr/>
          <p:nvPr/>
        </p:nvCxnSpPr>
        <p:spPr>
          <a:xfrm>
            <a:off x="1367522" y="5699023"/>
            <a:ext cx="0" cy="212996"/>
          </a:xfrm>
          <a:prstGeom prst="line">
            <a:avLst/>
          </a:prstGeom>
          <a:ln w="19050"/>
        </p:spPr>
        <p:style>
          <a:lnRef idx="1">
            <a:schemeClr val="dk1"/>
          </a:lnRef>
          <a:fillRef idx="0">
            <a:schemeClr val="dk1"/>
          </a:fillRef>
          <a:effectRef idx="0">
            <a:schemeClr val="dk1"/>
          </a:effectRef>
          <a:fontRef idx="minor">
            <a:schemeClr val="tx1"/>
          </a:fontRef>
        </p:style>
      </p:cxnSp>
      <p:cxnSp>
        <p:nvCxnSpPr>
          <p:cNvPr id="14" name="Straight Connector 13"/>
          <p:cNvCxnSpPr/>
          <p:nvPr/>
        </p:nvCxnSpPr>
        <p:spPr>
          <a:xfrm>
            <a:off x="2188682" y="5303253"/>
            <a:ext cx="288806"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15" name="Straight Connector 14"/>
          <p:cNvCxnSpPr/>
          <p:nvPr/>
        </p:nvCxnSpPr>
        <p:spPr>
          <a:xfrm>
            <a:off x="2316170" y="5571451"/>
            <a:ext cx="0" cy="212996"/>
          </a:xfrm>
          <a:prstGeom prst="line">
            <a:avLst/>
          </a:prstGeom>
          <a:ln w="19050"/>
        </p:spPr>
        <p:style>
          <a:lnRef idx="1">
            <a:schemeClr val="dk1"/>
          </a:lnRef>
          <a:fillRef idx="0">
            <a:schemeClr val="dk1"/>
          </a:fillRef>
          <a:effectRef idx="0">
            <a:schemeClr val="dk1"/>
          </a:effectRef>
          <a:fontRef idx="minor">
            <a:schemeClr val="tx1"/>
          </a:fontRef>
        </p:style>
      </p:cxnSp>
      <p:cxnSp>
        <p:nvCxnSpPr>
          <p:cNvPr id="16" name="Straight Connector 15"/>
          <p:cNvCxnSpPr/>
          <p:nvPr/>
        </p:nvCxnSpPr>
        <p:spPr>
          <a:xfrm>
            <a:off x="3245419" y="5303253"/>
            <a:ext cx="288806"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17" name="Straight Connector 16"/>
          <p:cNvCxnSpPr/>
          <p:nvPr/>
        </p:nvCxnSpPr>
        <p:spPr>
          <a:xfrm>
            <a:off x="3372907" y="5571451"/>
            <a:ext cx="0" cy="212996"/>
          </a:xfrm>
          <a:prstGeom prst="line">
            <a:avLst/>
          </a:prstGeom>
          <a:ln w="19050"/>
        </p:spPr>
        <p:style>
          <a:lnRef idx="1">
            <a:schemeClr val="dk1"/>
          </a:lnRef>
          <a:fillRef idx="0">
            <a:schemeClr val="dk1"/>
          </a:fillRef>
          <a:effectRef idx="0">
            <a:schemeClr val="dk1"/>
          </a:effectRef>
          <a:fontRef idx="minor">
            <a:schemeClr val="tx1"/>
          </a:fontRef>
        </p:style>
      </p:cxnSp>
      <p:cxnSp>
        <p:nvCxnSpPr>
          <p:cNvPr id="18" name="Straight Connector 17"/>
          <p:cNvCxnSpPr/>
          <p:nvPr/>
        </p:nvCxnSpPr>
        <p:spPr>
          <a:xfrm>
            <a:off x="4295291" y="5303253"/>
            <a:ext cx="288806"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19" name="Straight Connector 18"/>
          <p:cNvCxnSpPr/>
          <p:nvPr/>
        </p:nvCxnSpPr>
        <p:spPr>
          <a:xfrm>
            <a:off x="4422779" y="5571451"/>
            <a:ext cx="0" cy="212996"/>
          </a:xfrm>
          <a:prstGeom prst="line">
            <a:avLst/>
          </a:prstGeom>
          <a:ln w="19050"/>
        </p:spPr>
        <p:style>
          <a:lnRef idx="1">
            <a:schemeClr val="dk1"/>
          </a:lnRef>
          <a:fillRef idx="0">
            <a:schemeClr val="dk1"/>
          </a:fillRef>
          <a:effectRef idx="0">
            <a:schemeClr val="dk1"/>
          </a:effectRef>
          <a:fontRef idx="minor">
            <a:schemeClr val="tx1"/>
          </a:fontRef>
        </p:style>
      </p:cxnSp>
      <p:sp>
        <p:nvSpPr>
          <p:cNvPr id="20" name="Rounded Rectangle 19"/>
          <p:cNvSpPr/>
          <p:nvPr/>
        </p:nvSpPr>
        <p:spPr>
          <a:xfrm>
            <a:off x="2180146" y="1866780"/>
            <a:ext cx="2880632" cy="523426"/>
          </a:xfrm>
          <a:prstGeom prst="round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200" b="1" dirty="0">
                <a:solidFill>
                  <a:srgbClr val="C00000"/>
                </a:solidFill>
                <a:latin typeface="+mj-lt"/>
              </a:rPr>
              <a:t>Mater Trainers (NMMU, Partners, NIRD, NRP)</a:t>
            </a:r>
          </a:p>
        </p:txBody>
      </p:sp>
      <p:sp>
        <p:nvSpPr>
          <p:cNvPr id="21" name="Rounded Rectangle 20"/>
          <p:cNvSpPr/>
          <p:nvPr/>
        </p:nvSpPr>
        <p:spPr>
          <a:xfrm>
            <a:off x="1787096" y="3029541"/>
            <a:ext cx="3576187" cy="310217"/>
          </a:xfrm>
          <a:prstGeom prst="round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200" b="1" dirty="0">
                <a:solidFill>
                  <a:srgbClr val="C00000"/>
                </a:solidFill>
                <a:latin typeface="+mj-lt"/>
              </a:rPr>
              <a:t>State level Trainers</a:t>
            </a:r>
          </a:p>
        </p:txBody>
      </p:sp>
      <p:sp>
        <p:nvSpPr>
          <p:cNvPr id="22" name="Rounded Rectangle 21"/>
          <p:cNvSpPr/>
          <p:nvPr/>
        </p:nvSpPr>
        <p:spPr>
          <a:xfrm>
            <a:off x="1468551" y="3944060"/>
            <a:ext cx="3710525" cy="280168"/>
          </a:xfrm>
          <a:prstGeom prst="round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200" b="1" dirty="0">
                <a:solidFill>
                  <a:srgbClr val="C00000"/>
                </a:solidFill>
                <a:latin typeface="+mj-lt"/>
              </a:rPr>
              <a:t>Community level Trainers </a:t>
            </a:r>
          </a:p>
        </p:txBody>
      </p:sp>
      <p:sp>
        <p:nvSpPr>
          <p:cNvPr id="23" name="Rounded Rectangle 22"/>
          <p:cNvSpPr/>
          <p:nvPr/>
        </p:nvSpPr>
        <p:spPr>
          <a:xfrm>
            <a:off x="855261" y="5294073"/>
            <a:ext cx="6181756" cy="305516"/>
          </a:xfrm>
          <a:prstGeom prst="round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200" b="1" dirty="0">
                <a:solidFill>
                  <a:srgbClr val="C00000"/>
                </a:solidFill>
                <a:latin typeface="+mj-lt"/>
              </a:rPr>
              <a:t>Trainers of SHG members</a:t>
            </a:r>
          </a:p>
        </p:txBody>
      </p:sp>
      <p:pic>
        <p:nvPicPr>
          <p:cNvPr id="25" name="Picture 24"/>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885532" y="2475715"/>
            <a:ext cx="708758" cy="671357"/>
          </a:xfrm>
          <a:prstGeom prst="rect">
            <a:avLst/>
          </a:prstGeom>
        </p:spPr>
      </p:pic>
      <p:pic>
        <p:nvPicPr>
          <p:cNvPr id="26" name="Picture 25"/>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3025917" y="2475715"/>
            <a:ext cx="708758" cy="671357"/>
          </a:xfrm>
          <a:prstGeom prst="rect">
            <a:avLst/>
          </a:prstGeom>
        </p:spPr>
      </p:pic>
      <p:pic>
        <p:nvPicPr>
          <p:cNvPr id="27" name="Picture 26"/>
          <p:cNvPicPr>
            <a:picLocks noChangeAspect="1"/>
          </p:cNvPicPr>
          <p:nvPr/>
        </p:nvPicPr>
        <p:blipFill>
          <a:blip r:embed="rId2"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3861254" y="2483624"/>
            <a:ext cx="708758" cy="671357"/>
          </a:xfrm>
          <a:prstGeom prst="rect">
            <a:avLst/>
          </a:prstGeom>
        </p:spPr>
      </p:pic>
      <p:pic>
        <p:nvPicPr>
          <p:cNvPr id="28" name="Picture 27"/>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109762" y="3597039"/>
            <a:ext cx="282879" cy="345569"/>
          </a:xfrm>
          <a:prstGeom prst="rect">
            <a:avLst/>
          </a:prstGeom>
        </p:spPr>
      </p:pic>
      <p:pic>
        <p:nvPicPr>
          <p:cNvPr id="29" name="Picture 28"/>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2320390" y="3597039"/>
            <a:ext cx="282879" cy="345569"/>
          </a:xfrm>
          <a:prstGeom prst="rect">
            <a:avLst/>
          </a:prstGeom>
        </p:spPr>
      </p:pic>
      <p:pic>
        <p:nvPicPr>
          <p:cNvPr id="30" name="Picture 29"/>
          <p:cNvPicPr>
            <a:picLocks noChangeAspect="1"/>
          </p:cNvPicPr>
          <p:nvPr/>
        </p:nvPicPr>
        <p:blipFill>
          <a:blip r:embed="rId3"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2558741" y="3597039"/>
            <a:ext cx="282879" cy="345569"/>
          </a:xfrm>
          <a:prstGeom prst="rect">
            <a:avLst/>
          </a:prstGeom>
        </p:spPr>
      </p:pic>
      <p:pic>
        <p:nvPicPr>
          <p:cNvPr id="31" name="Picture 30"/>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805972" y="3597039"/>
            <a:ext cx="282879" cy="345569"/>
          </a:xfrm>
          <a:prstGeom prst="rect">
            <a:avLst/>
          </a:prstGeom>
        </p:spPr>
      </p:pic>
      <p:pic>
        <p:nvPicPr>
          <p:cNvPr id="32" name="Picture 31"/>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4016600" y="3597039"/>
            <a:ext cx="282879" cy="345569"/>
          </a:xfrm>
          <a:prstGeom prst="rect">
            <a:avLst/>
          </a:prstGeom>
        </p:spPr>
      </p:pic>
      <p:pic>
        <p:nvPicPr>
          <p:cNvPr id="33" name="Picture 32"/>
          <p:cNvPicPr>
            <a:picLocks noChangeAspect="1"/>
          </p:cNvPicPr>
          <p:nvPr/>
        </p:nvPicPr>
        <p:blipFill>
          <a:blip r:embed="rId3"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4254951" y="3597039"/>
            <a:ext cx="282879" cy="345569"/>
          </a:xfrm>
          <a:prstGeom prst="rect">
            <a:avLst/>
          </a:prstGeom>
        </p:spPr>
      </p:pic>
      <p:pic>
        <p:nvPicPr>
          <p:cNvPr id="34" name="Picture 33"/>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484317" y="4853399"/>
            <a:ext cx="282879" cy="345569"/>
          </a:xfrm>
          <a:prstGeom prst="rect">
            <a:avLst/>
          </a:prstGeom>
        </p:spPr>
      </p:pic>
      <p:pic>
        <p:nvPicPr>
          <p:cNvPr id="35" name="Picture 34"/>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694945" y="4853399"/>
            <a:ext cx="282879" cy="345569"/>
          </a:xfrm>
          <a:prstGeom prst="rect">
            <a:avLst/>
          </a:prstGeom>
        </p:spPr>
      </p:pic>
      <p:pic>
        <p:nvPicPr>
          <p:cNvPr id="36" name="Picture 35"/>
          <p:cNvPicPr>
            <a:picLocks noChangeAspect="1"/>
          </p:cNvPicPr>
          <p:nvPr/>
        </p:nvPicPr>
        <p:blipFill>
          <a:blip r:embed="rId3"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1933295" y="4853399"/>
            <a:ext cx="282879" cy="345569"/>
          </a:xfrm>
          <a:prstGeom prst="rect">
            <a:avLst/>
          </a:prstGeom>
        </p:spPr>
      </p:pic>
      <p:pic>
        <p:nvPicPr>
          <p:cNvPr id="37" name="Picture 36"/>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978576" y="4853399"/>
            <a:ext cx="282879" cy="345569"/>
          </a:xfrm>
          <a:prstGeom prst="rect">
            <a:avLst/>
          </a:prstGeom>
        </p:spPr>
      </p:pic>
      <p:pic>
        <p:nvPicPr>
          <p:cNvPr id="38" name="Picture 37"/>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3189204" y="4853399"/>
            <a:ext cx="282879" cy="345569"/>
          </a:xfrm>
          <a:prstGeom prst="rect">
            <a:avLst/>
          </a:prstGeom>
        </p:spPr>
      </p:pic>
      <p:pic>
        <p:nvPicPr>
          <p:cNvPr id="39" name="Picture 38"/>
          <p:cNvPicPr>
            <a:picLocks noChangeAspect="1"/>
          </p:cNvPicPr>
          <p:nvPr/>
        </p:nvPicPr>
        <p:blipFill>
          <a:blip r:embed="rId3"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3427555" y="4853399"/>
            <a:ext cx="282879" cy="345569"/>
          </a:xfrm>
          <a:prstGeom prst="rect">
            <a:avLst/>
          </a:prstGeom>
        </p:spPr>
      </p:pic>
      <p:pic>
        <p:nvPicPr>
          <p:cNvPr id="40" name="Picture 39"/>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447218" y="4853399"/>
            <a:ext cx="282879" cy="345569"/>
          </a:xfrm>
          <a:prstGeom prst="rect">
            <a:avLst/>
          </a:prstGeom>
        </p:spPr>
      </p:pic>
      <p:pic>
        <p:nvPicPr>
          <p:cNvPr id="41" name="Picture 40"/>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4657846" y="4853399"/>
            <a:ext cx="282879" cy="345569"/>
          </a:xfrm>
          <a:prstGeom prst="rect">
            <a:avLst/>
          </a:prstGeom>
        </p:spPr>
      </p:pic>
      <p:pic>
        <p:nvPicPr>
          <p:cNvPr id="42" name="Picture 41"/>
          <p:cNvPicPr>
            <a:picLocks noChangeAspect="1"/>
          </p:cNvPicPr>
          <p:nvPr/>
        </p:nvPicPr>
        <p:blipFill>
          <a:blip r:embed="rId3"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4896197" y="4853399"/>
            <a:ext cx="282879" cy="345569"/>
          </a:xfrm>
          <a:prstGeom prst="rect">
            <a:avLst/>
          </a:prstGeom>
        </p:spPr>
      </p:pic>
      <p:pic>
        <p:nvPicPr>
          <p:cNvPr id="43" name="Picture 42"/>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938709" y="5786304"/>
            <a:ext cx="354514" cy="345569"/>
          </a:xfrm>
          <a:prstGeom prst="rect">
            <a:avLst/>
          </a:prstGeom>
        </p:spPr>
      </p:pic>
      <p:pic>
        <p:nvPicPr>
          <p:cNvPr id="44" name="Picture 43"/>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149336" y="5786304"/>
            <a:ext cx="282879" cy="345569"/>
          </a:xfrm>
          <a:prstGeom prst="rect">
            <a:avLst/>
          </a:prstGeom>
        </p:spPr>
      </p:pic>
      <p:pic>
        <p:nvPicPr>
          <p:cNvPr id="45" name="Picture 44"/>
          <p:cNvPicPr>
            <a:picLocks noChangeAspect="1"/>
          </p:cNvPicPr>
          <p:nvPr/>
        </p:nvPicPr>
        <p:blipFill>
          <a:blip r:embed="rId3"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1387687" y="5786304"/>
            <a:ext cx="282879" cy="345569"/>
          </a:xfrm>
          <a:prstGeom prst="rect">
            <a:avLst/>
          </a:prstGeom>
        </p:spPr>
      </p:pic>
      <p:pic>
        <p:nvPicPr>
          <p:cNvPr id="46" name="Picture 45"/>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955315" y="5786304"/>
            <a:ext cx="282879" cy="345569"/>
          </a:xfrm>
          <a:prstGeom prst="rect">
            <a:avLst/>
          </a:prstGeom>
        </p:spPr>
      </p:pic>
      <p:pic>
        <p:nvPicPr>
          <p:cNvPr id="47" name="Picture 46"/>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2165943" y="5786304"/>
            <a:ext cx="282879" cy="345569"/>
          </a:xfrm>
          <a:prstGeom prst="rect">
            <a:avLst/>
          </a:prstGeom>
        </p:spPr>
      </p:pic>
      <p:pic>
        <p:nvPicPr>
          <p:cNvPr id="48" name="Picture 47"/>
          <p:cNvPicPr>
            <a:picLocks noChangeAspect="1"/>
          </p:cNvPicPr>
          <p:nvPr/>
        </p:nvPicPr>
        <p:blipFill>
          <a:blip r:embed="rId3"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2404294" y="5786304"/>
            <a:ext cx="282879" cy="345569"/>
          </a:xfrm>
          <a:prstGeom prst="rect">
            <a:avLst/>
          </a:prstGeom>
        </p:spPr>
      </p:pic>
      <p:pic>
        <p:nvPicPr>
          <p:cNvPr id="49" name="Picture 48"/>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038292" y="5786304"/>
            <a:ext cx="282879" cy="345569"/>
          </a:xfrm>
          <a:prstGeom prst="rect">
            <a:avLst/>
          </a:prstGeom>
        </p:spPr>
      </p:pic>
      <p:pic>
        <p:nvPicPr>
          <p:cNvPr id="50" name="Picture 49"/>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3248920" y="5786304"/>
            <a:ext cx="282879" cy="345569"/>
          </a:xfrm>
          <a:prstGeom prst="rect">
            <a:avLst/>
          </a:prstGeom>
        </p:spPr>
      </p:pic>
      <p:pic>
        <p:nvPicPr>
          <p:cNvPr id="51" name="Picture 50"/>
          <p:cNvPicPr>
            <a:picLocks noChangeAspect="1"/>
          </p:cNvPicPr>
          <p:nvPr/>
        </p:nvPicPr>
        <p:blipFill>
          <a:blip r:embed="rId3"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3487271" y="5786304"/>
            <a:ext cx="282879" cy="345569"/>
          </a:xfrm>
          <a:prstGeom prst="rect">
            <a:avLst/>
          </a:prstGeom>
        </p:spPr>
      </p:pic>
      <p:pic>
        <p:nvPicPr>
          <p:cNvPr id="52" name="Picture 51"/>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081806" y="5786304"/>
            <a:ext cx="282879" cy="345569"/>
          </a:xfrm>
          <a:prstGeom prst="rect">
            <a:avLst/>
          </a:prstGeom>
        </p:spPr>
      </p:pic>
      <p:pic>
        <p:nvPicPr>
          <p:cNvPr id="53" name="Picture 52"/>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4292434" y="5786304"/>
            <a:ext cx="282879" cy="345569"/>
          </a:xfrm>
          <a:prstGeom prst="rect">
            <a:avLst/>
          </a:prstGeom>
        </p:spPr>
      </p:pic>
      <p:pic>
        <p:nvPicPr>
          <p:cNvPr id="54" name="Picture 53"/>
          <p:cNvPicPr>
            <a:picLocks noChangeAspect="1"/>
          </p:cNvPicPr>
          <p:nvPr/>
        </p:nvPicPr>
        <p:blipFill>
          <a:blip r:embed="rId3"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4530785" y="5786304"/>
            <a:ext cx="282879" cy="345569"/>
          </a:xfrm>
          <a:prstGeom prst="rect">
            <a:avLst/>
          </a:prstGeom>
        </p:spPr>
      </p:pic>
      <p:pic>
        <p:nvPicPr>
          <p:cNvPr id="55" name="Picture 54"/>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026900" y="5786304"/>
            <a:ext cx="282879" cy="345569"/>
          </a:xfrm>
          <a:prstGeom prst="rect">
            <a:avLst/>
          </a:prstGeom>
        </p:spPr>
      </p:pic>
      <p:pic>
        <p:nvPicPr>
          <p:cNvPr id="56" name="Picture 55"/>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237528" y="5786304"/>
            <a:ext cx="282879" cy="345569"/>
          </a:xfrm>
          <a:prstGeom prst="rect">
            <a:avLst/>
          </a:prstGeom>
        </p:spPr>
      </p:pic>
      <p:pic>
        <p:nvPicPr>
          <p:cNvPr id="57" name="Picture 56"/>
          <p:cNvPicPr>
            <a:picLocks noChangeAspect="1"/>
          </p:cNvPicPr>
          <p:nvPr/>
        </p:nvPicPr>
        <p:blipFill>
          <a:blip r:embed="rId3"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5475878" y="5786304"/>
            <a:ext cx="282879" cy="345569"/>
          </a:xfrm>
          <a:prstGeom prst="rect">
            <a:avLst/>
          </a:prstGeom>
        </p:spPr>
      </p:pic>
      <p:sp>
        <p:nvSpPr>
          <p:cNvPr id="58" name="TextBox 57"/>
          <p:cNvSpPr txBox="1"/>
          <p:nvPr/>
        </p:nvSpPr>
        <p:spPr>
          <a:xfrm>
            <a:off x="2038478" y="2337631"/>
            <a:ext cx="534565" cy="279257"/>
          </a:xfrm>
          <a:prstGeom prst="rect">
            <a:avLst/>
          </a:prstGeom>
          <a:noFill/>
        </p:spPr>
        <p:txBody>
          <a:bodyPr wrap="square" rtlCol="0">
            <a:spAutoFit/>
          </a:bodyPr>
          <a:lstStyle/>
          <a:p>
            <a:r>
              <a:rPr lang="en-IN" sz="1200" b="1" dirty="0">
                <a:latin typeface="+mj-lt"/>
              </a:rPr>
              <a:t>SRP</a:t>
            </a:r>
          </a:p>
        </p:txBody>
      </p:sp>
      <p:sp>
        <p:nvSpPr>
          <p:cNvPr id="59" name="TextBox 58"/>
          <p:cNvSpPr txBox="1"/>
          <p:nvPr/>
        </p:nvSpPr>
        <p:spPr>
          <a:xfrm>
            <a:off x="3135185" y="2349654"/>
            <a:ext cx="534565" cy="461665"/>
          </a:xfrm>
          <a:prstGeom prst="rect">
            <a:avLst/>
          </a:prstGeom>
          <a:noFill/>
        </p:spPr>
        <p:txBody>
          <a:bodyPr wrap="square" rtlCol="0">
            <a:spAutoFit/>
          </a:bodyPr>
          <a:lstStyle/>
          <a:p>
            <a:r>
              <a:rPr lang="en-IN" sz="1200" b="1" dirty="0">
                <a:latin typeface="+mj-lt"/>
              </a:rPr>
              <a:t>DRP</a:t>
            </a:r>
          </a:p>
        </p:txBody>
      </p:sp>
      <p:sp>
        <p:nvSpPr>
          <p:cNvPr id="60" name="TextBox 59"/>
          <p:cNvSpPr txBox="1"/>
          <p:nvPr/>
        </p:nvSpPr>
        <p:spPr>
          <a:xfrm>
            <a:off x="3938279" y="2347034"/>
            <a:ext cx="534565" cy="279257"/>
          </a:xfrm>
          <a:prstGeom prst="rect">
            <a:avLst/>
          </a:prstGeom>
          <a:noFill/>
        </p:spPr>
        <p:txBody>
          <a:bodyPr wrap="square" rtlCol="0">
            <a:spAutoFit/>
          </a:bodyPr>
          <a:lstStyle/>
          <a:p>
            <a:r>
              <a:rPr lang="en-IN" sz="1200" b="1" dirty="0">
                <a:latin typeface="+mj-lt"/>
              </a:rPr>
              <a:t>BRP</a:t>
            </a:r>
          </a:p>
        </p:txBody>
      </p:sp>
      <p:pic>
        <p:nvPicPr>
          <p:cNvPr id="61" name="Picture 6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66885" y="1324471"/>
            <a:ext cx="694471" cy="657823"/>
          </a:xfrm>
          <a:prstGeom prst="rect">
            <a:avLst/>
          </a:prstGeom>
        </p:spPr>
      </p:pic>
      <p:cxnSp>
        <p:nvCxnSpPr>
          <p:cNvPr id="62" name="Straight Connector 61"/>
          <p:cNvCxnSpPr/>
          <p:nvPr/>
        </p:nvCxnSpPr>
        <p:spPr>
          <a:xfrm>
            <a:off x="4017539" y="3526177"/>
            <a:ext cx="288806"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63" name="Straight Connector 62"/>
          <p:cNvCxnSpPr/>
          <p:nvPr/>
        </p:nvCxnSpPr>
        <p:spPr>
          <a:xfrm>
            <a:off x="4145026" y="3309461"/>
            <a:ext cx="0" cy="212996"/>
          </a:xfrm>
          <a:prstGeom prst="line">
            <a:avLst/>
          </a:prstGeom>
          <a:ln w="19050"/>
        </p:spPr>
        <p:style>
          <a:lnRef idx="1">
            <a:schemeClr val="dk1"/>
          </a:lnRef>
          <a:fillRef idx="0">
            <a:schemeClr val="dk1"/>
          </a:fillRef>
          <a:effectRef idx="0">
            <a:schemeClr val="dk1"/>
          </a:effectRef>
          <a:fontRef idx="minor">
            <a:schemeClr val="tx1"/>
          </a:fontRef>
        </p:style>
      </p:cxnSp>
      <p:cxnSp>
        <p:nvCxnSpPr>
          <p:cNvPr id="64" name="Straight Connector 63"/>
          <p:cNvCxnSpPr/>
          <p:nvPr/>
        </p:nvCxnSpPr>
        <p:spPr>
          <a:xfrm>
            <a:off x="1718759" y="4758805"/>
            <a:ext cx="288806"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65" name="Straight Connector 64"/>
          <p:cNvCxnSpPr/>
          <p:nvPr/>
        </p:nvCxnSpPr>
        <p:spPr>
          <a:xfrm>
            <a:off x="1869416" y="4555306"/>
            <a:ext cx="2261" cy="189644"/>
          </a:xfrm>
          <a:prstGeom prst="line">
            <a:avLst/>
          </a:prstGeom>
          <a:ln w="19050"/>
        </p:spPr>
        <p:style>
          <a:lnRef idx="1">
            <a:schemeClr val="dk1"/>
          </a:lnRef>
          <a:fillRef idx="0">
            <a:schemeClr val="dk1"/>
          </a:fillRef>
          <a:effectRef idx="0">
            <a:schemeClr val="dk1"/>
          </a:effectRef>
          <a:fontRef idx="minor">
            <a:schemeClr val="tx1"/>
          </a:fontRef>
        </p:style>
      </p:cxnSp>
      <p:cxnSp>
        <p:nvCxnSpPr>
          <p:cNvPr id="66" name="Straight Connector 65"/>
          <p:cNvCxnSpPr/>
          <p:nvPr/>
        </p:nvCxnSpPr>
        <p:spPr>
          <a:xfrm>
            <a:off x="3205749" y="4799963"/>
            <a:ext cx="288806"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67" name="Straight Connector 66"/>
          <p:cNvCxnSpPr/>
          <p:nvPr/>
        </p:nvCxnSpPr>
        <p:spPr>
          <a:xfrm>
            <a:off x="3333237" y="4583247"/>
            <a:ext cx="0" cy="212996"/>
          </a:xfrm>
          <a:prstGeom prst="line">
            <a:avLst/>
          </a:prstGeom>
          <a:ln w="19050"/>
        </p:spPr>
        <p:style>
          <a:lnRef idx="1">
            <a:schemeClr val="dk1"/>
          </a:lnRef>
          <a:fillRef idx="0">
            <a:schemeClr val="dk1"/>
          </a:fillRef>
          <a:effectRef idx="0">
            <a:schemeClr val="dk1"/>
          </a:effectRef>
          <a:fontRef idx="minor">
            <a:schemeClr val="tx1"/>
          </a:fontRef>
        </p:style>
      </p:cxnSp>
      <p:cxnSp>
        <p:nvCxnSpPr>
          <p:cNvPr id="68" name="Straight Connector 67"/>
          <p:cNvCxnSpPr/>
          <p:nvPr/>
        </p:nvCxnSpPr>
        <p:spPr>
          <a:xfrm>
            <a:off x="4702890" y="4786115"/>
            <a:ext cx="288806"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69" name="Straight Connector 68"/>
          <p:cNvCxnSpPr/>
          <p:nvPr/>
        </p:nvCxnSpPr>
        <p:spPr>
          <a:xfrm>
            <a:off x="4830378" y="4569399"/>
            <a:ext cx="0" cy="212996"/>
          </a:xfrm>
          <a:prstGeom prst="line">
            <a:avLst/>
          </a:prstGeom>
          <a:ln w="19050"/>
        </p:spPr>
        <p:style>
          <a:lnRef idx="1">
            <a:schemeClr val="dk1"/>
          </a:lnRef>
          <a:fillRef idx="0">
            <a:schemeClr val="dk1"/>
          </a:fillRef>
          <a:effectRef idx="0">
            <a:schemeClr val="dk1"/>
          </a:effectRef>
          <a:fontRef idx="minor">
            <a:schemeClr val="tx1"/>
          </a:fontRef>
        </p:style>
      </p:cxnSp>
      <p:cxnSp>
        <p:nvCxnSpPr>
          <p:cNvPr id="70" name="Straight Connector 69"/>
          <p:cNvCxnSpPr/>
          <p:nvPr/>
        </p:nvCxnSpPr>
        <p:spPr>
          <a:xfrm>
            <a:off x="2321335" y="3526177"/>
            <a:ext cx="288806"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71" name="Straight Connector 70"/>
          <p:cNvCxnSpPr/>
          <p:nvPr/>
        </p:nvCxnSpPr>
        <p:spPr>
          <a:xfrm>
            <a:off x="2448822" y="3309461"/>
            <a:ext cx="0" cy="212996"/>
          </a:xfrm>
          <a:prstGeom prst="line">
            <a:avLst/>
          </a:prstGeom>
          <a:ln w="19050"/>
        </p:spPr>
        <p:style>
          <a:lnRef idx="1">
            <a:schemeClr val="dk1"/>
          </a:lnRef>
          <a:fillRef idx="0">
            <a:schemeClr val="dk1"/>
          </a:fillRef>
          <a:effectRef idx="0">
            <a:schemeClr val="dk1"/>
          </a:effectRef>
          <a:fontRef idx="minor">
            <a:schemeClr val="tx1"/>
          </a:fontRef>
        </p:style>
      </p:cxnSp>
      <p:sp>
        <p:nvSpPr>
          <p:cNvPr id="79" name="Oval 78"/>
          <p:cNvSpPr/>
          <p:nvPr/>
        </p:nvSpPr>
        <p:spPr>
          <a:xfrm>
            <a:off x="5974050" y="2160262"/>
            <a:ext cx="325951" cy="314917"/>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200" dirty="0">
                <a:latin typeface="+mj-lt"/>
              </a:rPr>
              <a:t>1</a:t>
            </a:r>
          </a:p>
        </p:txBody>
      </p:sp>
      <p:sp>
        <p:nvSpPr>
          <p:cNvPr id="80" name="Oval 79"/>
          <p:cNvSpPr/>
          <p:nvPr/>
        </p:nvSpPr>
        <p:spPr>
          <a:xfrm>
            <a:off x="5974538" y="3045553"/>
            <a:ext cx="332461" cy="314917"/>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200" dirty="0">
                <a:latin typeface="+mj-lt"/>
              </a:rPr>
              <a:t>2</a:t>
            </a:r>
          </a:p>
        </p:txBody>
      </p:sp>
      <p:sp>
        <p:nvSpPr>
          <p:cNvPr id="81" name="Oval 80"/>
          <p:cNvSpPr/>
          <p:nvPr/>
        </p:nvSpPr>
        <p:spPr>
          <a:xfrm>
            <a:off x="5947417" y="3985355"/>
            <a:ext cx="332461" cy="314917"/>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200" dirty="0">
                <a:latin typeface="+mj-lt"/>
              </a:rPr>
              <a:t>3</a:t>
            </a:r>
          </a:p>
        </p:txBody>
      </p:sp>
      <p:sp>
        <p:nvSpPr>
          <p:cNvPr id="82" name="Oval 81"/>
          <p:cNvSpPr/>
          <p:nvPr/>
        </p:nvSpPr>
        <p:spPr>
          <a:xfrm>
            <a:off x="5962114" y="5263262"/>
            <a:ext cx="347803" cy="314917"/>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200" dirty="0">
                <a:latin typeface="+mj-lt"/>
              </a:rPr>
              <a:t>4</a:t>
            </a:r>
          </a:p>
        </p:txBody>
      </p:sp>
      <p:pic>
        <p:nvPicPr>
          <p:cNvPr id="96" name="Picture 95"/>
          <p:cNvPicPr>
            <a:picLocks noChangeAspect="1"/>
          </p:cNvPicPr>
          <p:nvPr/>
        </p:nvPicPr>
        <p:blipFill>
          <a:blip r:embed="rId2"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4612268" y="2498540"/>
            <a:ext cx="708758" cy="671357"/>
          </a:xfrm>
          <a:prstGeom prst="rect">
            <a:avLst/>
          </a:prstGeom>
        </p:spPr>
      </p:pic>
      <p:sp>
        <p:nvSpPr>
          <p:cNvPr id="97" name="TextBox 96"/>
          <p:cNvSpPr txBox="1"/>
          <p:nvPr/>
        </p:nvSpPr>
        <p:spPr>
          <a:xfrm>
            <a:off x="4699364" y="2349551"/>
            <a:ext cx="534565" cy="461665"/>
          </a:xfrm>
          <a:prstGeom prst="rect">
            <a:avLst/>
          </a:prstGeom>
          <a:noFill/>
        </p:spPr>
        <p:txBody>
          <a:bodyPr wrap="square" rtlCol="0">
            <a:spAutoFit/>
          </a:bodyPr>
          <a:lstStyle/>
          <a:p>
            <a:r>
              <a:rPr lang="en-IN" sz="1200" b="1" dirty="0">
                <a:latin typeface="+mj-lt"/>
              </a:rPr>
              <a:t>SIRD</a:t>
            </a:r>
          </a:p>
        </p:txBody>
      </p:sp>
      <p:sp>
        <p:nvSpPr>
          <p:cNvPr id="98" name="TextBox 97"/>
          <p:cNvSpPr txBox="1"/>
          <p:nvPr/>
        </p:nvSpPr>
        <p:spPr>
          <a:xfrm>
            <a:off x="1785854" y="3296469"/>
            <a:ext cx="1279823" cy="276999"/>
          </a:xfrm>
          <a:prstGeom prst="rect">
            <a:avLst/>
          </a:prstGeom>
          <a:noFill/>
        </p:spPr>
        <p:txBody>
          <a:bodyPr wrap="square" rtlCol="0">
            <a:spAutoFit/>
          </a:bodyPr>
          <a:lstStyle/>
          <a:p>
            <a:r>
              <a:rPr lang="en-US" sz="1200" b="1" dirty="0">
                <a:latin typeface="+mj-lt"/>
              </a:rPr>
              <a:t>Master Trainers</a:t>
            </a:r>
          </a:p>
        </p:txBody>
      </p:sp>
      <p:sp>
        <p:nvSpPr>
          <p:cNvPr id="99" name="TextBox 98"/>
          <p:cNvSpPr txBox="1"/>
          <p:nvPr/>
        </p:nvSpPr>
        <p:spPr>
          <a:xfrm>
            <a:off x="1106975" y="4163041"/>
            <a:ext cx="1466430" cy="461665"/>
          </a:xfrm>
          <a:prstGeom prst="rect">
            <a:avLst/>
          </a:prstGeom>
          <a:noFill/>
        </p:spPr>
        <p:txBody>
          <a:bodyPr wrap="square" rtlCol="0">
            <a:spAutoFit/>
          </a:bodyPr>
          <a:lstStyle/>
          <a:p>
            <a:pPr algn="ctr"/>
            <a:r>
              <a:rPr lang="en-US" sz="1200" b="1" dirty="0"/>
              <a:t>Community Resource Persons</a:t>
            </a:r>
            <a:endParaRPr lang="en-US" sz="1200" b="1" dirty="0">
              <a:latin typeface="+mj-lt"/>
            </a:endParaRPr>
          </a:p>
        </p:txBody>
      </p:sp>
      <p:sp>
        <p:nvSpPr>
          <p:cNvPr id="100" name="TextBox 99"/>
          <p:cNvSpPr txBox="1"/>
          <p:nvPr/>
        </p:nvSpPr>
        <p:spPr>
          <a:xfrm>
            <a:off x="2636128" y="4179063"/>
            <a:ext cx="1590560" cy="461665"/>
          </a:xfrm>
          <a:prstGeom prst="rect">
            <a:avLst/>
          </a:prstGeom>
          <a:noFill/>
        </p:spPr>
        <p:txBody>
          <a:bodyPr wrap="square" rtlCol="0">
            <a:spAutoFit/>
          </a:bodyPr>
          <a:lstStyle/>
          <a:p>
            <a:pPr algn="ctr"/>
            <a:r>
              <a:rPr lang="en-US" sz="1200" b="1" dirty="0"/>
              <a:t>CLF/VO leaders/</a:t>
            </a:r>
            <a:r>
              <a:rPr lang="en-US" sz="1200" b="1" dirty="0">
                <a:latin typeface="+mj-lt"/>
              </a:rPr>
              <a:t>SAC members/OB/EC</a:t>
            </a:r>
          </a:p>
        </p:txBody>
      </p:sp>
      <p:sp>
        <p:nvSpPr>
          <p:cNvPr id="101" name="TextBox 100"/>
          <p:cNvSpPr txBox="1"/>
          <p:nvPr/>
        </p:nvSpPr>
        <p:spPr>
          <a:xfrm>
            <a:off x="4050556" y="4202819"/>
            <a:ext cx="1746481" cy="461665"/>
          </a:xfrm>
          <a:prstGeom prst="rect">
            <a:avLst/>
          </a:prstGeom>
          <a:noFill/>
        </p:spPr>
        <p:txBody>
          <a:bodyPr wrap="square" rtlCol="0">
            <a:spAutoFit/>
          </a:bodyPr>
          <a:lstStyle/>
          <a:p>
            <a:pPr algn="ctr"/>
            <a:r>
              <a:rPr lang="en-US" sz="1200" b="1" dirty="0">
                <a:latin typeface="+mj-lt"/>
              </a:rPr>
              <a:t>Community cadre/Active women</a:t>
            </a:r>
          </a:p>
        </p:txBody>
      </p:sp>
      <p:sp>
        <p:nvSpPr>
          <p:cNvPr id="102" name="TextBox 101"/>
          <p:cNvSpPr txBox="1"/>
          <p:nvPr/>
        </p:nvSpPr>
        <p:spPr>
          <a:xfrm>
            <a:off x="2768139" y="6098721"/>
            <a:ext cx="1677512" cy="276999"/>
          </a:xfrm>
          <a:prstGeom prst="rect">
            <a:avLst/>
          </a:prstGeom>
          <a:noFill/>
        </p:spPr>
        <p:txBody>
          <a:bodyPr wrap="square" rtlCol="0">
            <a:spAutoFit/>
          </a:bodyPr>
          <a:lstStyle/>
          <a:p>
            <a:r>
              <a:rPr lang="en-US" sz="1200" b="1" dirty="0">
                <a:latin typeface="+mj-lt"/>
              </a:rPr>
              <a:t>SHG women</a:t>
            </a:r>
          </a:p>
        </p:txBody>
      </p:sp>
      <p:sp>
        <p:nvSpPr>
          <p:cNvPr id="105" name="TextBox 104"/>
          <p:cNvSpPr txBox="1"/>
          <p:nvPr/>
        </p:nvSpPr>
        <p:spPr>
          <a:xfrm>
            <a:off x="3600586" y="3282793"/>
            <a:ext cx="1512068" cy="276999"/>
          </a:xfrm>
          <a:prstGeom prst="rect">
            <a:avLst/>
          </a:prstGeom>
          <a:noFill/>
        </p:spPr>
        <p:txBody>
          <a:bodyPr wrap="square" rtlCol="0">
            <a:spAutoFit/>
          </a:bodyPr>
          <a:lstStyle/>
          <a:p>
            <a:r>
              <a:rPr lang="en-US" sz="1200" b="1" dirty="0">
                <a:latin typeface="+mj-lt"/>
              </a:rPr>
              <a:t>Master Trainers</a:t>
            </a:r>
          </a:p>
        </p:txBody>
      </p:sp>
      <p:sp>
        <p:nvSpPr>
          <p:cNvPr id="83" name="Content Placeholder 2"/>
          <p:cNvSpPr txBox="1">
            <a:spLocks/>
          </p:cNvSpPr>
          <p:nvPr/>
        </p:nvSpPr>
        <p:spPr>
          <a:xfrm>
            <a:off x="7534295" y="1477223"/>
            <a:ext cx="4657705" cy="3267727"/>
          </a:xfrm>
          <a:prstGeom prst="rect">
            <a:avLst/>
          </a:prstGeom>
          <a:solidFill>
            <a:schemeClr val="bg1"/>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ts val="0"/>
              </a:spcBef>
              <a:buClr>
                <a:schemeClr val="dk1"/>
              </a:buClr>
              <a:buSzPts val="1100"/>
              <a:buNone/>
            </a:pPr>
            <a:r>
              <a:rPr lang="hi-IN" sz="1400" b="1" dirty="0"/>
              <a:t>विशिष्ठ जरूरतें</a:t>
            </a:r>
          </a:p>
          <a:p>
            <a:pPr marL="457200" lvl="0" indent="-317500">
              <a:spcBef>
                <a:spcPts val="0"/>
              </a:spcBef>
              <a:buSzPts val="1400"/>
              <a:buChar char="●"/>
            </a:pPr>
            <a:r>
              <a:rPr lang="hi-IN" sz="1600" dirty="0"/>
              <a:t>प्रत्येक इंटरवेंशन जिले और ब्लॉक में ट्रेनर रिसोर्स पूल</a:t>
            </a:r>
            <a:r>
              <a:rPr lang="en-IN" sz="1600" dirty="0"/>
              <a:t> </a:t>
            </a:r>
            <a:r>
              <a:rPr lang="hi-IN" sz="1600" dirty="0"/>
              <a:t>बनाएं</a:t>
            </a:r>
          </a:p>
          <a:p>
            <a:pPr marL="457200" lvl="0" indent="-317500">
              <a:spcBef>
                <a:spcPts val="0"/>
              </a:spcBef>
              <a:buSzPts val="1400"/>
              <a:buChar char="●"/>
            </a:pPr>
            <a:r>
              <a:rPr lang="hi-IN" sz="1600" dirty="0"/>
              <a:t>पोस्टर, फ्लिप चार्ट, वीडियो आदि सहित अनुकूलित प्रशिक्षण मॉड्यूल और आईईसी सामग्री को प्रिंट और वितरित करें।</a:t>
            </a:r>
          </a:p>
          <a:p>
            <a:pPr marL="457200" lvl="0" indent="-317500">
              <a:spcBef>
                <a:spcPts val="0"/>
              </a:spcBef>
              <a:buSzPts val="1400"/>
              <a:buChar char="●"/>
            </a:pPr>
            <a:r>
              <a:rPr lang="en-IN" sz="1600" dirty="0"/>
              <a:t>FNHW (</a:t>
            </a:r>
            <a:r>
              <a:rPr lang="hi-IN" sz="1600" dirty="0"/>
              <a:t>फ्लिप बुक और </a:t>
            </a:r>
            <a:r>
              <a:rPr lang="en-IN" sz="1600" dirty="0"/>
              <a:t>SOPs) </a:t>
            </a:r>
            <a:r>
              <a:rPr lang="hi-IN" sz="1600" dirty="0"/>
              <a:t>पर जिले और ब्लॉक स्टाफ / ट्रेनर रिसोर्स पूल / कैडर</a:t>
            </a:r>
            <a:r>
              <a:rPr lang="en-IN" sz="1600" dirty="0"/>
              <a:t> </a:t>
            </a:r>
            <a:r>
              <a:rPr lang="hi-IN" sz="1600" dirty="0"/>
              <a:t>को प्रशिक्षण दें </a:t>
            </a:r>
          </a:p>
          <a:p>
            <a:pPr marL="457200" lvl="0" indent="-317500">
              <a:spcBef>
                <a:spcPts val="0"/>
              </a:spcBef>
              <a:buSzPts val="1400"/>
              <a:buChar char="●"/>
            </a:pPr>
            <a:r>
              <a:rPr lang="hi-IN" sz="1600" dirty="0"/>
              <a:t>क्षमता निर्माण और </a:t>
            </a:r>
            <a:r>
              <a:rPr lang="en-IN" sz="1600" dirty="0"/>
              <a:t>FNHW </a:t>
            </a:r>
            <a:r>
              <a:rPr lang="hi-IN" sz="1600" dirty="0"/>
              <a:t>रोलआउट के लिए प्रबंधन सहायता प्रदान करें</a:t>
            </a:r>
          </a:p>
          <a:p>
            <a:pPr marL="457200" lvl="0" indent="-317500">
              <a:spcBef>
                <a:spcPts val="0"/>
              </a:spcBef>
              <a:buSzPts val="1400"/>
              <a:buChar char="●"/>
            </a:pPr>
            <a:r>
              <a:rPr lang="hi-IN" sz="1600" dirty="0"/>
              <a:t>राज्य </a:t>
            </a:r>
            <a:r>
              <a:rPr lang="en-IN" sz="1600" dirty="0"/>
              <a:t>FNHW </a:t>
            </a:r>
            <a:r>
              <a:rPr lang="hi-IN" sz="1600" dirty="0"/>
              <a:t>परिचालन रणनीति के आधार पर </a:t>
            </a:r>
            <a:r>
              <a:rPr lang="en-IN" sz="1600" dirty="0"/>
              <a:t>FNHW </a:t>
            </a:r>
            <a:r>
              <a:rPr lang="hi-IN" sz="1600" dirty="0"/>
              <a:t>सत्र रोलआउट का प्रशिक्षण कैस्केड और प्रवाह विकसित करें</a:t>
            </a:r>
          </a:p>
        </p:txBody>
      </p:sp>
      <p:sp>
        <p:nvSpPr>
          <p:cNvPr id="84" name="Rectangle 83"/>
          <p:cNvSpPr/>
          <p:nvPr/>
        </p:nvSpPr>
        <p:spPr>
          <a:xfrm>
            <a:off x="7538642" y="4850917"/>
            <a:ext cx="4653358" cy="1489991"/>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buClr>
                <a:schemeClr val="dk1"/>
              </a:buClr>
              <a:buSzPts val="1100"/>
            </a:pPr>
            <a:r>
              <a:rPr lang="hi-IN" sz="1600" b="1" dirty="0">
                <a:solidFill>
                  <a:schemeClr val="tx1"/>
                </a:solidFill>
              </a:rPr>
              <a:t>जिला एवं प्रखंड स्तर के लिए संसाधन सामग्री</a:t>
            </a:r>
          </a:p>
          <a:p>
            <a:pPr marL="285750" lvl="0" indent="-285750">
              <a:buClr>
                <a:schemeClr val="dk1"/>
              </a:buClr>
              <a:buSzPts val="1100"/>
              <a:buFont typeface="Arial" panose="020B0604020202020204" pitchFamily="34" charset="0"/>
              <a:buChar char="•"/>
            </a:pPr>
            <a:r>
              <a:rPr lang="hi-IN" sz="1600" dirty="0">
                <a:solidFill>
                  <a:schemeClr val="tx1"/>
                </a:solidFill>
              </a:rPr>
              <a:t>प्रेजेंटेशन, फैसिलिटेटर गाइड, फ्लिप बुक, </a:t>
            </a:r>
            <a:r>
              <a:rPr lang="en-IN" sz="1600" dirty="0">
                <a:solidFill>
                  <a:schemeClr val="tx1"/>
                </a:solidFill>
              </a:rPr>
              <a:t>SOPs</a:t>
            </a:r>
            <a:r>
              <a:rPr lang="hi-IN" sz="1600" dirty="0">
                <a:solidFill>
                  <a:schemeClr val="tx1"/>
                </a:solidFill>
              </a:rPr>
              <a:t>, फॉर्मेट, आईईसी सामग्री (परामर्श कार्ड, पोस्टर, बैनर और स्टिकर)</a:t>
            </a:r>
          </a:p>
        </p:txBody>
      </p:sp>
      <p:sp>
        <p:nvSpPr>
          <p:cNvPr id="86" name="Rectangle 85"/>
          <p:cNvSpPr/>
          <p:nvPr/>
        </p:nvSpPr>
        <p:spPr>
          <a:xfrm>
            <a:off x="938709" y="6547573"/>
            <a:ext cx="10751853" cy="276999"/>
          </a:xfrm>
          <a:prstGeom prst="rect">
            <a:avLst/>
          </a:prstGeom>
          <a:solidFill>
            <a:schemeClr val="bg1"/>
          </a:solidFill>
        </p:spPr>
        <p:txBody>
          <a:bodyPr wrap="square">
            <a:spAutoFit/>
          </a:bodyPr>
          <a:lstStyle/>
          <a:p>
            <a:pPr lvl="0"/>
            <a:r>
              <a:rPr lang="hi-IN" sz="1200" b="1" dirty="0"/>
              <a:t>नोट: यह प्रशिक्षण विचारोत्तेजक है। जिला/ब्लॉक अपनी एफएनएचडब्ल्यू परिचालन रणनीति और कार्यान्वयन की व्यवहार्यता के आधार पर संशोधित कर सकते हैं।</a:t>
            </a:r>
          </a:p>
        </p:txBody>
      </p:sp>
    </p:spTree>
    <p:extLst>
      <p:ext uri="{BB962C8B-B14F-4D97-AF65-F5344CB8AC3E}">
        <p14:creationId xmlns:p14="http://schemas.microsoft.com/office/powerpoint/2010/main" val="1257779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circle(in)">
                                      <p:cBhvr>
                                        <p:cTn id="7" dur="2000"/>
                                        <p:tgtEl>
                                          <p:spTgt spid="8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4"/>
                                        </p:tgtEl>
                                        <p:attrNameLst>
                                          <p:attrName>style.visibility</p:attrName>
                                        </p:attrNameLst>
                                      </p:cBhvr>
                                      <p:to>
                                        <p:strVal val="visible"/>
                                      </p:to>
                                    </p:set>
                                    <p:animEffect transition="in" filter="barn(inVertical)">
                                      <p:cBhvr>
                                        <p:cTn id="12" dur="500"/>
                                        <p:tgtEl>
                                          <p:spTgt spid="8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fade">
                                      <p:cBhvr>
                                        <p:cTn id="17"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87119" y="1571499"/>
            <a:ext cx="8073957" cy="5013820"/>
          </a:xfrm>
          <a:solidFill>
            <a:schemeClr val="accent6">
              <a:lumMod val="20000"/>
              <a:lumOff val="80000"/>
            </a:schemeClr>
          </a:solidFill>
        </p:spPr>
        <p:txBody>
          <a:bodyPr>
            <a:noAutofit/>
          </a:bodyPr>
          <a:lstStyle/>
          <a:p>
            <a:pPr marL="0" lvl="0" indent="0" algn="l" rtl="0">
              <a:spcBef>
                <a:spcPts val="0"/>
              </a:spcBef>
              <a:spcAft>
                <a:spcPts val="0"/>
              </a:spcAft>
              <a:buClr>
                <a:schemeClr val="dk1"/>
              </a:buClr>
              <a:buSzPts val="1100"/>
              <a:buFont typeface="Arial"/>
              <a:buNone/>
            </a:pPr>
            <a:r>
              <a:rPr lang="hi-IN" sz="1800" b="1" dirty="0"/>
              <a:t>राज्य एफएनएचडब्ल्यू परिचालन रणनीति में प्रस्तावित गतिविधियां</a:t>
            </a:r>
          </a:p>
          <a:p>
            <a:pPr marL="457200" lvl="0" indent="-317500" algn="l" rtl="0">
              <a:lnSpc>
                <a:spcPct val="150000"/>
              </a:lnSpc>
              <a:spcBef>
                <a:spcPts val="0"/>
              </a:spcBef>
              <a:spcAft>
                <a:spcPts val="0"/>
              </a:spcAft>
              <a:buSzPts val="1400"/>
              <a:buChar char="●"/>
            </a:pPr>
            <a:r>
              <a:rPr lang="hi-IN" sz="1600" dirty="0"/>
              <a:t>एसएचजी मासिक बैठकों के दौरान एफएनएचडब्ल्यू सत्र शुरू करना</a:t>
            </a:r>
          </a:p>
          <a:p>
            <a:pPr marL="457200" lvl="0" indent="-317500" algn="l" rtl="0">
              <a:lnSpc>
                <a:spcPct val="150000"/>
              </a:lnSpc>
              <a:spcBef>
                <a:spcPts val="0"/>
              </a:spcBef>
              <a:spcAft>
                <a:spcPts val="0"/>
              </a:spcAft>
              <a:buSzPts val="1400"/>
              <a:buChar char="●"/>
            </a:pPr>
            <a:r>
              <a:rPr lang="hi-IN" sz="1600" dirty="0"/>
              <a:t>एफएनएचडब्ल्यू थीम पर वीओ स्तर का कार्यक्रम/अभियान आयोजित करना</a:t>
            </a:r>
          </a:p>
          <a:p>
            <a:pPr lvl="1">
              <a:lnSpc>
                <a:spcPct val="150000"/>
              </a:lnSpc>
              <a:spcBef>
                <a:spcPts val="0"/>
              </a:spcBef>
              <a:buFont typeface="Courier New" panose="02070309020205020404" pitchFamily="49" charset="0"/>
              <a:buChar char="o"/>
              <a:defRPr/>
            </a:pPr>
            <a:r>
              <a:rPr lang="en-US" sz="1400" dirty="0"/>
              <a:t> </a:t>
            </a:r>
            <a:r>
              <a:rPr lang="hi-IN" sz="1400" dirty="0"/>
              <a:t>रैलियां/ड्राइव</a:t>
            </a:r>
          </a:p>
          <a:p>
            <a:pPr lvl="1">
              <a:lnSpc>
                <a:spcPct val="150000"/>
              </a:lnSpc>
              <a:spcBef>
                <a:spcPts val="0"/>
              </a:spcBef>
              <a:buFont typeface="Courier New" panose="02070309020205020404" pitchFamily="49" charset="0"/>
              <a:buChar char="o"/>
              <a:defRPr/>
            </a:pPr>
            <a:r>
              <a:rPr lang="en-US" sz="1400" dirty="0"/>
              <a:t> </a:t>
            </a:r>
            <a:r>
              <a:rPr lang="hi-IN" sz="1400" dirty="0"/>
              <a:t>भोजन प्रदर्शन/त्योहार</a:t>
            </a:r>
          </a:p>
          <a:p>
            <a:pPr lvl="1">
              <a:lnSpc>
                <a:spcPct val="150000"/>
              </a:lnSpc>
              <a:spcBef>
                <a:spcPts val="0"/>
              </a:spcBef>
              <a:buFont typeface="Courier New" panose="02070309020205020404" pitchFamily="49" charset="0"/>
              <a:buChar char="o"/>
              <a:defRPr/>
            </a:pPr>
            <a:r>
              <a:rPr lang="en-US" sz="1400" dirty="0"/>
              <a:t>  </a:t>
            </a:r>
            <a:r>
              <a:rPr lang="hi-IN" sz="1400" dirty="0"/>
              <a:t>परिवार चौपाल</a:t>
            </a:r>
          </a:p>
          <a:p>
            <a:pPr marL="457200" lvl="1" indent="0">
              <a:lnSpc>
                <a:spcPct val="150000"/>
              </a:lnSpc>
              <a:spcBef>
                <a:spcPts val="0"/>
              </a:spcBef>
              <a:buNone/>
              <a:defRPr/>
            </a:pPr>
            <a:endParaRPr lang="en-US" sz="1600" dirty="0"/>
          </a:p>
          <a:p>
            <a:pPr marL="457200" lvl="0" indent="-317500" algn="l" rtl="0">
              <a:lnSpc>
                <a:spcPct val="150000"/>
              </a:lnSpc>
              <a:spcBef>
                <a:spcPts val="0"/>
              </a:spcBef>
              <a:spcAft>
                <a:spcPts val="0"/>
              </a:spcAft>
              <a:buSzPts val="1400"/>
              <a:buChar char="●"/>
            </a:pPr>
            <a:r>
              <a:rPr lang="hi-IN" sz="1600" dirty="0"/>
              <a:t>एसएचजी परिवारों में सहकर्मी परामर्श</a:t>
            </a:r>
          </a:p>
          <a:p>
            <a:pPr marL="457200" lvl="0" indent="-317500" algn="l" rtl="0">
              <a:lnSpc>
                <a:spcPct val="150000"/>
              </a:lnSpc>
              <a:spcBef>
                <a:spcPts val="0"/>
              </a:spcBef>
              <a:spcAft>
                <a:spcPts val="0"/>
              </a:spcAft>
              <a:buSzPts val="1400"/>
              <a:buChar char="●"/>
            </a:pPr>
            <a:r>
              <a:rPr lang="hi-IN" sz="1600" dirty="0"/>
              <a:t>गृह-विज़िट</a:t>
            </a:r>
          </a:p>
          <a:p>
            <a:pPr marL="457200" lvl="0" indent="-317500" algn="l" rtl="0">
              <a:lnSpc>
                <a:spcPct val="150000"/>
              </a:lnSpc>
              <a:spcBef>
                <a:spcPts val="0"/>
              </a:spcBef>
              <a:spcAft>
                <a:spcPts val="0"/>
              </a:spcAft>
              <a:buSzPts val="1400"/>
              <a:buChar char="●"/>
            </a:pPr>
            <a:r>
              <a:rPr lang="hi-IN" sz="1600" dirty="0"/>
              <a:t>वीएचएसएनडी और समुदाय आधारित कार्यक्रमों में भागीदारी (अन्नप्राशन दिवस और गोदभराई)</a:t>
            </a:r>
          </a:p>
          <a:p>
            <a:pPr marL="457200" lvl="0" indent="-317500" algn="l" rtl="0">
              <a:lnSpc>
                <a:spcPct val="150000"/>
              </a:lnSpc>
              <a:spcBef>
                <a:spcPts val="0"/>
              </a:spcBef>
              <a:spcAft>
                <a:spcPts val="0"/>
              </a:spcAft>
              <a:buSzPts val="1400"/>
              <a:buChar char="●"/>
            </a:pPr>
            <a:r>
              <a:rPr lang="hi-IN" sz="1600" dirty="0"/>
              <a:t>अन्य मंत्रालयों के कार्यक्रमों/बड़े अभियानों में भाग लेना (जैसे पोषण अभियान/पोषण पखवाड़ा आदि)</a:t>
            </a:r>
          </a:p>
        </p:txBody>
      </p:sp>
      <p:grpSp>
        <p:nvGrpSpPr>
          <p:cNvPr id="5" name="Group 4"/>
          <p:cNvGrpSpPr/>
          <p:nvPr/>
        </p:nvGrpSpPr>
        <p:grpSpPr>
          <a:xfrm rot="16200000">
            <a:off x="828118" y="2883225"/>
            <a:ext cx="1674568" cy="1499291"/>
            <a:chOff x="2267057" y="1714542"/>
            <a:chExt cx="1915862" cy="1715329"/>
          </a:xfrm>
          <a:solidFill>
            <a:schemeClr val="accent6">
              <a:lumMod val="50000"/>
            </a:schemeClr>
          </a:solidFill>
        </p:grpSpPr>
        <p:grpSp>
          <p:nvGrpSpPr>
            <p:cNvPr id="7" name="Group 6"/>
            <p:cNvGrpSpPr/>
            <p:nvPr/>
          </p:nvGrpSpPr>
          <p:grpSpPr>
            <a:xfrm>
              <a:off x="2267057" y="1714542"/>
              <a:ext cx="1843191" cy="1681736"/>
              <a:chOff x="2267057" y="1714542"/>
              <a:chExt cx="1843191" cy="1681736"/>
            </a:xfrm>
            <a:grpFill/>
          </p:grpSpPr>
          <p:sp>
            <p:nvSpPr>
              <p:cNvPr id="9" name="Freeform 7"/>
              <p:cNvSpPr>
                <a:spLocks/>
              </p:cNvSpPr>
              <p:nvPr/>
            </p:nvSpPr>
            <p:spPr bwMode="auto">
              <a:xfrm>
                <a:off x="2267057" y="1714542"/>
                <a:ext cx="1843191" cy="1681736"/>
              </a:xfrm>
              <a:custGeom>
                <a:avLst/>
                <a:gdLst>
                  <a:gd name="T0" fmla="*/ 5331 w 5377"/>
                  <a:gd name="T1" fmla="*/ 4906 h 4906"/>
                  <a:gd name="T2" fmla="*/ 5331 w 5377"/>
                  <a:gd name="T3" fmla="*/ 4906 h 4906"/>
                  <a:gd name="T4" fmla="*/ 5323 w 5377"/>
                  <a:gd name="T5" fmla="*/ 4904 h 4906"/>
                  <a:gd name="T6" fmla="*/ 5315 w 5377"/>
                  <a:gd name="T7" fmla="*/ 4902 h 4906"/>
                  <a:gd name="T8" fmla="*/ 5307 w 5377"/>
                  <a:gd name="T9" fmla="*/ 4898 h 4906"/>
                  <a:gd name="T10" fmla="*/ 5299 w 5377"/>
                  <a:gd name="T11" fmla="*/ 4892 h 4906"/>
                  <a:gd name="T12" fmla="*/ 5293 w 5377"/>
                  <a:gd name="T13" fmla="*/ 4886 h 4906"/>
                  <a:gd name="T14" fmla="*/ 5289 w 5377"/>
                  <a:gd name="T15" fmla="*/ 4878 h 4906"/>
                  <a:gd name="T16" fmla="*/ 5287 w 5377"/>
                  <a:gd name="T17" fmla="*/ 4870 h 4906"/>
                  <a:gd name="T18" fmla="*/ 5287 w 5377"/>
                  <a:gd name="T19" fmla="*/ 4860 h 4906"/>
                  <a:gd name="T20" fmla="*/ 5287 w 5377"/>
                  <a:gd name="T21" fmla="*/ 90 h 4906"/>
                  <a:gd name="T22" fmla="*/ 92 w 5377"/>
                  <a:gd name="T23" fmla="*/ 90 h 4906"/>
                  <a:gd name="T24" fmla="*/ 92 w 5377"/>
                  <a:gd name="T25" fmla="*/ 4860 h 4906"/>
                  <a:gd name="T26" fmla="*/ 92 w 5377"/>
                  <a:gd name="T27" fmla="*/ 4860 h 4906"/>
                  <a:gd name="T28" fmla="*/ 90 w 5377"/>
                  <a:gd name="T29" fmla="*/ 4870 h 4906"/>
                  <a:gd name="T30" fmla="*/ 88 w 5377"/>
                  <a:gd name="T31" fmla="*/ 4878 h 4906"/>
                  <a:gd name="T32" fmla="*/ 84 w 5377"/>
                  <a:gd name="T33" fmla="*/ 4886 h 4906"/>
                  <a:gd name="T34" fmla="*/ 78 w 5377"/>
                  <a:gd name="T35" fmla="*/ 4892 h 4906"/>
                  <a:gd name="T36" fmla="*/ 72 w 5377"/>
                  <a:gd name="T37" fmla="*/ 4898 h 4906"/>
                  <a:gd name="T38" fmla="*/ 64 w 5377"/>
                  <a:gd name="T39" fmla="*/ 4902 h 4906"/>
                  <a:gd name="T40" fmla="*/ 56 w 5377"/>
                  <a:gd name="T41" fmla="*/ 4904 h 4906"/>
                  <a:gd name="T42" fmla="*/ 46 w 5377"/>
                  <a:gd name="T43" fmla="*/ 4906 h 4906"/>
                  <a:gd name="T44" fmla="*/ 46 w 5377"/>
                  <a:gd name="T45" fmla="*/ 4906 h 4906"/>
                  <a:gd name="T46" fmla="*/ 36 w 5377"/>
                  <a:gd name="T47" fmla="*/ 4904 h 4906"/>
                  <a:gd name="T48" fmla="*/ 28 w 5377"/>
                  <a:gd name="T49" fmla="*/ 4902 h 4906"/>
                  <a:gd name="T50" fmla="*/ 20 w 5377"/>
                  <a:gd name="T51" fmla="*/ 4898 h 4906"/>
                  <a:gd name="T52" fmla="*/ 14 w 5377"/>
                  <a:gd name="T53" fmla="*/ 4892 h 4906"/>
                  <a:gd name="T54" fmla="*/ 8 w 5377"/>
                  <a:gd name="T55" fmla="*/ 4886 h 4906"/>
                  <a:gd name="T56" fmla="*/ 4 w 5377"/>
                  <a:gd name="T57" fmla="*/ 4878 h 4906"/>
                  <a:gd name="T58" fmla="*/ 2 w 5377"/>
                  <a:gd name="T59" fmla="*/ 4870 h 4906"/>
                  <a:gd name="T60" fmla="*/ 0 w 5377"/>
                  <a:gd name="T61" fmla="*/ 4860 h 4906"/>
                  <a:gd name="T62" fmla="*/ 0 w 5377"/>
                  <a:gd name="T63" fmla="*/ 44 h 4906"/>
                  <a:gd name="T64" fmla="*/ 0 w 5377"/>
                  <a:gd name="T65" fmla="*/ 44 h 4906"/>
                  <a:gd name="T66" fmla="*/ 2 w 5377"/>
                  <a:gd name="T67" fmla="*/ 36 h 4906"/>
                  <a:gd name="T68" fmla="*/ 4 w 5377"/>
                  <a:gd name="T69" fmla="*/ 26 h 4906"/>
                  <a:gd name="T70" fmla="*/ 8 w 5377"/>
                  <a:gd name="T71" fmla="*/ 20 h 4906"/>
                  <a:gd name="T72" fmla="*/ 14 w 5377"/>
                  <a:gd name="T73" fmla="*/ 12 h 4906"/>
                  <a:gd name="T74" fmla="*/ 20 w 5377"/>
                  <a:gd name="T75" fmla="*/ 6 h 4906"/>
                  <a:gd name="T76" fmla="*/ 28 w 5377"/>
                  <a:gd name="T77" fmla="*/ 2 h 4906"/>
                  <a:gd name="T78" fmla="*/ 36 w 5377"/>
                  <a:gd name="T79" fmla="*/ 0 h 4906"/>
                  <a:gd name="T80" fmla="*/ 46 w 5377"/>
                  <a:gd name="T81" fmla="*/ 0 h 4906"/>
                  <a:gd name="T82" fmla="*/ 5331 w 5377"/>
                  <a:gd name="T83" fmla="*/ 0 h 4906"/>
                  <a:gd name="T84" fmla="*/ 5331 w 5377"/>
                  <a:gd name="T85" fmla="*/ 0 h 4906"/>
                  <a:gd name="T86" fmla="*/ 5341 w 5377"/>
                  <a:gd name="T87" fmla="*/ 0 h 4906"/>
                  <a:gd name="T88" fmla="*/ 5349 w 5377"/>
                  <a:gd name="T89" fmla="*/ 2 h 4906"/>
                  <a:gd name="T90" fmla="*/ 5357 w 5377"/>
                  <a:gd name="T91" fmla="*/ 6 h 4906"/>
                  <a:gd name="T92" fmla="*/ 5365 w 5377"/>
                  <a:gd name="T93" fmla="*/ 12 h 4906"/>
                  <a:gd name="T94" fmla="*/ 5369 w 5377"/>
                  <a:gd name="T95" fmla="*/ 20 h 4906"/>
                  <a:gd name="T96" fmla="*/ 5373 w 5377"/>
                  <a:gd name="T97" fmla="*/ 26 h 4906"/>
                  <a:gd name="T98" fmla="*/ 5377 w 5377"/>
                  <a:gd name="T99" fmla="*/ 36 h 4906"/>
                  <a:gd name="T100" fmla="*/ 5377 w 5377"/>
                  <a:gd name="T101" fmla="*/ 44 h 4906"/>
                  <a:gd name="T102" fmla="*/ 5377 w 5377"/>
                  <a:gd name="T103" fmla="*/ 4860 h 4906"/>
                  <a:gd name="T104" fmla="*/ 5377 w 5377"/>
                  <a:gd name="T105" fmla="*/ 4860 h 4906"/>
                  <a:gd name="T106" fmla="*/ 5377 w 5377"/>
                  <a:gd name="T107" fmla="*/ 4870 h 4906"/>
                  <a:gd name="T108" fmla="*/ 5373 w 5377"/>
                  <a:gd name="T109" fmla="*/ 4878 h 4906"/>
                  <a:gd name="T110" fmla="*/ 5369 w 5377"/>
                  <a:gd name="T111" fmla="*/ 4886 h 4906"/>
                  <a:gd name="T112" fmla="*/ 5365 w 5377"/>
                  <a:gd name="T113" fmla="*/ 4892 h 4906"/>
                  <a:gd name="T114" fmla="*/ 5357 w 5377"/>
                  <a:gd name="T115" fmla="*/ 4898 h 4906"/>
                  <a:gd name="T116" fmla="*/ 5349 w 5377"/>
                  <a:gd name="T117" fmla="*/ 4902 h 4906"/>
                  <a:gd name="T118" fmla="*/ 5341 w 5377"/>
                  <a:gd name="T119" fmla="*/ 4904 h 4906"/>
                  <a:gd name="T120" fmla="*/ 5331 w 5377"/>
                  <a:gd name="T121" fmla="*/ 4906 h 4906"/>
                  <a:gd name="T122" fmla="*/ 5331 w 5377"/>
                  <a:gd name="T123" fmla="*/ 4906 h 49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377" h="4906">
                    <a:moveTo>
                      <a:pt x="5331" y="4906"/>
                    </a:moveTo>
                    <a:lnTo>
                      <a:pt x="5331" y="4906"/>
                    </a:lnTo>
                    <a:lnTo>
                      <a:pt x="5323" y="4904"/>
                    </a:lnTo>
                    <a:lnTo>
                      <a:pt x="5315" y="4902"/>
                    </a:lnTo>
                    <a:lnTo>
                      <a:pt x="5307" y="4898"/>
                    </a:lnTo>
                    <a:lnTo>
                      <a:pt x="5299" y="4892"/>
                    </a:lnTo>
                    <a:lnTo>
                      <a:pt x="5293" y="4886"/>
                    </a:lnTo>
                    <a:lnTo>
                      <a:pt x="5289" y="4878"/>
                    </a:lnTo>
                    <a:lnTo>
                      <a:pt x="5287" y="4870"/>
                    </a:lnTo>
                    <a:lnTo>
                      <a:pt x="5287" y="4860"/>
                    </a:lnTo>
                    <a:lnTo>
                      <a:pt x="5287" y="90"/>
                    </a:lnTo>
                    <a:lnTo>
                      <a:pt x="92" y="90"/>
                    </a:lnTo>
                    <a:lnTo>
                      <a:pt x="92" y="4860"/>
                    </a:lnTo>
                    <a:lnTo>
                      <a:pt x="92" y="4860"/>
                    </a:lnTo>
                    <a:lnTo>
                      <a:pt x="90" y="4870"/>
                    </a:lnTo>
                    <a:lnTo>
                      <a:pt x="88" y="4878"/>
                    </a:lnTo>
                    <a:lnTo>
                      <a:pt x="84" y="4886"/>
                    </a:lnTo>
                    <a:lnTo>
                      <a:pt x="78" y="4892"/>
                    </a:lnTo>
                    <a:lnTo>
                      <a:pt x="72" y="4898"/>
                    </a:lnTo>
                    <a:lnTo>
                      <a:pt x="64" y="4902"/>
                    </a:lnTo>
                    <a:lnTo>
                      <a:pt x="56" y="4904"/>
                    </a:lnTo>
                    <a:lnTo>
                      <a:pt x="46" y="4906"/>
                    </a:lnTo>
                    <a:lnTo>
                      <a:pt x="46" y="4906"/>
                    </a:lnTo>
                    <a:lnTo>
                      <a:pt x="36" y="4904"/>
                    </a:lnTo>
                    <a:lnTo>
                      <a:pt x="28" y="4902"/>
                    </a:lnTo>
                    <a:lnTo>
                      <a:pt x="20" y="4898"/>
                    </a:lnTo>
                    <a:lnTo>
                      <a:pt x="14" y="4892"/>
                    </a:lnTo>
                    <a:lnTo>
                      <a:pt x="8" y="4886"/>
                    </a:lnTo>
                    <a:lnTo>
                      <a:pt x="4" y="4878"/>
                    </a:lnTo>
                    <a:lnTo>
                      <a:pt x="2" y="4870"/>
                    </a:lnTo>
                    <a:lnTo>
                      <a:pt x="0" y="4860"/>
                    </a:lnTo>
                    <a:lnTo>
                      <a:pt x="0" y="44"/>
                    </a:lnTo>
                    <a:lnTo>
                      <a:pt x="0" y="44"/>
                    </a:lnTo>
                    <a:lnTo>
                      <a:pt x="2" y="36"/>
                    </a:lnTo>
                    <a:lnTo>
                      <a:pt x="4" y="26"/>
                    </a:lnTo>
                    <a:lnTo>
                      <a:pt x="8" y="20"/>
                    </a:lnTo>
                    <a:lnTo>
                      <a:pt x="14" y="12"/>
                    </a:lnTo>
                    <a:lnTo>
                      <a:pt x="20" y="6"/>
                    </a:lnTo>
                    <a:lnTo>
                      <a:pt x="28" y="2"/>
                    </a:lnTo>
                    <a:lnTo>
                      <a:pt x="36" y="0"/>
                    </a:lnTo>
                    <a:lnTo>
                      <a:pt x="46" y="0"/>
                    </a:lnTo>
                    <a:lnTo>
                      <a:pt x="5331" y="0"/>
                    </a:lnTo>
                    <a:lnTo>
                      <a:pt x="5331" y="0"/>
                    </a:lnTo>
                    <a:lnTo>
                      <a:pt x="5341" y="0"/>
                    </a:lnTo>
                    <a:lnTo>
                      <a:pt x="5349" y="2"/>
                    </a:lnTo>
                    <a:lnTo>
                      <a:pt x="5357" y="6"/>
                    </a:lnTo>
                    <a:lnTo>
                      <a:pt x="5365" y="12"/>
                    </a:lnTo>
                    <a:lnTo>
                      <a:pt x="5369" y="20"/>
                    </a:lnTo>
                    <a:lnTo>
                      <a:pt x="5373" y="26"/>
                    </a:lnTo>
                    <a:lnTo>
                      <a:pt x="5377" y="36"/>
                    </a:lnTo>
                    <a:lnTo>
                      <a:pt x="5377" y="44"/>
                    </a:lnTo>
                    <a:lnTo>
                      <a:pt x="5377" y="4860"/>
                    </a:lnTo>
                    <a:lnTo>
                      <a:pt x="5377" y="4860"/>
                    </a:lnTo>
                    <a:lnTo>
                      <a:pt x="5377" y="4870"/>
                    </a:lnTo>
                    <a:lnTo>
                      <a:pt x="5373" y="4878"/>
                    </a:lnTo>
                    <a:lnTo>
                      <a:pt x="5369" y="4886"/>
                    </a:lnTo>
                    <a:lnTo>
                      <a:pt x="5365" y="4892"/>
                    </a:lnTo>
                    <a:lnTo>
                      <a:pt x="5357" y="4898"/>
                    </a:lnTo>
                    <a:lnTo>
                      <a:pt x="5349" y="4902"/>
                    </a:lnTo>
                    <a:lnTo>
                      <a:pt x="5341" y="4904"/>
                    </a:lnTo>
                    <a:lnTo>
                      <a:pt x="5331" y="4906"/>
                    </a:lnTo>
                    <a:lnTo>
                      <a:pt x="5331" y="490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8191" tIns="39096" rIns="78191" bIns="39096"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800" b="0" i="0" u="none" strike="noStrike" kern="0" cap="none" spc="0" normalizeH="0" baseline="0" noProof="0">
                  <a:ln>
                    <a:noFill/>
                  </a:ln>
                  <a:solidFill>
                    <a:srgbClr val="000000"/>
                  </a:solidFill>
                  <a:effectLst/>
                  <a:uLnTx/>
                  <a:uFillTx/>
                  <a:latin typeface="Arial"/>
                </a:endParaRPr>
              </a:p>
            </p:txBody>
          </p:sp>
          <p:sp>
            <p:nvSpPr>
              <p:cNvPr id="10" name="Freeform 8"/>
              <p:cNvSpPr>
                <a:spLocks/>
              </p:cNvSpPr>
              <p:nvPr/>
            </p:nvSpPr>
            <p:spPr bwMode="auto">
              <a:xfrm>
                <a:off x="2428169" y="1874968"/>
                <a:ext cx="1520967" cy="1521309"/>
              </a:xfrm>
              <a:custGeom>
                <a:avLst/>
                <a:gdLst>
                  <a:gd name="T0" fmla="*/ 4393 w 4437"/>
                  <a:gd name="T1" fmla="*/ 4438 h 4438"/>
                  <a:gd name="T2" fmla="*/ 46 w 4437"/>
                  <a:gd name="T3" fmla="*/ 4438 h 4438"/>
                  <a:gd name="T4" fmla="*/ 46 w 4437"/>
                  <a:gd name="T5" fmla="*/ 4438 h 4438"/>
                  <a:gd name="T6" fmla="*/ 36 w 4437"/>
                  <a:gd name="T7" fmla="*/ 4436 h 4438"/>
                  <a:gd name="T8" fmla="*/ 28 w 4437"/>
                  <a:gd name="T9" fmla="*/ 4434 h 4438"/>
                  <a:gd name="T10" fmla="*/ 20 w 4437"/>
                  <a:gd name="T11" fmla="*/ 4430 h 4438"/>
                  <a:gd name="T12" fmla="*/ 14 w 4437"/>
                  <a:gd name="T13" fmla="*/ 4424 h 4438"/>
                  <a:gd name="T14" fmla="*/ 8 w 4437"/>
                  <a:gd name="T15" fmla="*/ 4418 h 4438"/>
                  <a:gd name="T16" fmla="*/ 4 w 4437"/>
                  <a:gd name="T17" fmla="*/ 4410 h 4438"/>
                  <a:gd name="T18" fmla="*/ 0 w 4437"/>
                  <a:gd name="T19" fmla="*/ 4402 h 4438"/>
                  <a:gd name="T20" fmla="*/ 0 w 4437"/>
                  <a:gd name="T21" fmla="*/ 4392 h 4438"/>
                  <a:gd name="T22" fmla="*/ 0 w 4437"/>
                  <a:gd name="T23" fmla="*/ 46 h 4438"/>
                  <a:gd name="T24" fmla="*/ 0 w 4437"/>
                  <a:gd name="T25" fmla="*/ 46 h 4438"/>
                  <a:gd name="T26" fmla="*/ 0 w 4437"/>
                  <a:gd name="T27" fmla="*/ 36 h 4438"/>
                  <a:gd name="T28" fmla="*/ 4 w 4437"/>
                  <a:gd name="T29" fmla="*/ 28 h 4438"/>
                  <a:gd name="T30" fmla="*/ 8 w 4437"/>
                  <a:gd name="T31" fmla="*/ 20 h 4438"/>
                  <a:gd name="T32" fmla="*/ 14 w 4437"/>
                  <a:gd name="T33" fmla="*/ 14 h 4438"/>
                  <a:gd name="T34" fmla="*/ 20 w 4437"/>
                  <a:gd name="T35" fmla="*/ 8 h 4438"/>
                  <a:gd name="T36" fmla="*/ 28 w 4437"/>
                  <a:gd name="T37" fmla="*/ 4 h 4438"/>
                  <a:gd name="T38" fmla="*/ 36 w 4437"/>
                  <a:gd name="T39" fmla="*/ 2 h 4438"/>
                  <a:gd name="T40" fmla="*/ 46 w 4437"/>
                  <a:gd name="T41" fmla="*/ 0 h 4438"/>
                  <a:gd name="T42" fmla="*/ 46 w 4437"/>
                  <a:gd name="T43" fmla="*/ 0 h 4438"/>
                  <a:gd name="T44" fmla="*/ 54 w 4437"/>
                  <a:gd name="T45" fmla="*/ 2 h 4438"/>
                  <a:gd name="T46" fmla="*/ 64 w 4437"/>
                  <a:gd name="T47" fmla="*/ 4 h 4438"/>
                  <a:gd name="T48" fmla="*/ 72 w 4437"/>
                  <a:gd name="T49" fmla="*/ 8 h 4438"/>
                  <a:gd name="T50" fmla="*/ 78 w 4437"/>
                  <a:gd name="T51" fmla="*/ 14 h 4438"/>
                  <a:gd name="T52" fmla="*/ 84 w 4437"/>
                  <a:gd name="T53" fmla="*/ 20 h 4438"/>
                  <a:gd name="T54" fmla="*/ 88 w 4437"/>
                  <a:gd name="T55" fmla="*/ 28 h 4438"/>
                  <a:gd name="T56" fmla="*/ 90 w 4437"/>
                  <a:gd name="T57" fmla="*/ 36 h 4438"/>
                  <a:gd name="T58" fmla="*/ 92 w 4437"/>
                  <a:gd name="T59" fmla="*/ 46 h 4438"/>
                  <a:gd name="T60" fmla="*/ 92 w 4437"/>
                  <a:gd name="T61" fmla="*/ 4346 h 4438"/>
                  <a:gd name="T62" fmla="*/ 4347 w 4437"/>
                  <a:gd name="T63" fmla="*/ 4346 h 4438"/>
                  <a:gd name="T64" fmla="*/ 4347 w 4437"/>
                  <a:gd name="T65" fmla="*/ 46 h 4438"/>
                  <a:gd name="T66" fmla="*/ 4347 w 4437"/>
                  <a:gd name="T67" fmla="*/ 46 h 4438"/>
                  <a:gd name="T68" fmla="*/ 4347 w 4437"/>
                  <a:gd name="T69" fmla="*/ 36 h 4438"/>
                  <a:gd name="T70" fmla="*/ 4351 w 4437"/>
                  <a:gd name="T71" fmla="*/ 28 h 4438"/>
                  <a:gd name="T72" fmla="*/ 4355 w 4437"/>
                  <a:gd name="T73" fmla="*/ 20 h 4438"/>
                  <a:gd name="T74" fmla="*/ 4361 w 4437"/>
                  <a:gd name="T75" fmla="*/ 14 h 4438"/>
                  <a:gd name="T76" fmla="*/ 4367 w 4437"/>
                  <a:gd name="T77" fmla="*/ 8 h 4438"/>
                  <a:gd name="T78" fmla="*/ 4375 w 4437"/>
                  <a:gd name="T79" fmla="*/ 4 h 4438"/>
                  <a:gd name="T80" fmla="*/ 4383 w 4437"/>
                  <a:gd name="T81" fmla="*/ 2 h 4438"/>
                  <a:gd name="T82" fmla="*/ 4393 w 4437"/>
                  <a:gd name="T83" fmla="*/ 0 h 4438"/>
                  <a:gd name="T84" fmla="*/ 4393 w 4437"/>
                  <a:gd name="T85" fmla="*/ 0 h 4438"/>
                  <a:gd name="T86" fmla="*/ 4401 w 4437"/>
                  <a:gd name="T87" fmla="*/ 2 h 4438"/>
                  <a:gd name="T88" fmla="*/ 4409 w 4437"/>
                  <a:gd name="T89" fmla="*/ 4 h 4438"/>
                  <a:gd name="T90" fmla="*/ 4417 w 4437"/>
                  <a:gd name="T91" fmla="*/ 8 h 4438"/>
                  <a:gd name="T92" fmla="*/ 4425 w 4437"/>
                  <a:gd name="T93" fmla="*/ 14 h 4438"/>
                  <a:gd name="T94" fmla="*/ 4431 w 4437"/>
                  <a:gd name="T95" fmla="*/ 20 h 4438"/>
                  <a:gd name="T96" fmla="*/ 4435 w 4437"/>
                  <a:gd name="T97" fmla="*/ 28 h 4438"/>
                  <a:gd name="T98" fmla="*/ 4437 w 4437"/>
                  <a:gd name="T99" fmla="*/ 36 h 4438"/>
                  <a:gd name="T100" fmla="*/ 4437 w 4437"/>
                  <a:gd name="T101" fmla="*/ 46 h 4438"/>
                  <a:gd name="T102" fmla="*/ 4437 w 4437"/>
                  <a:gd name="T103" fmla="*/ 4392 h 4438"/>
                  <a:gd name="T104" fmla="*/ 4437 w 4437"/>
                  <a:gd name="T105" fmla="*/ 4392 h 4438"/>
                  <a:gd name="T106" fmla="*/ 4437 w 4437"/>
                  <a:gd name="T107" fmla="*/ 4402 h 4438"/>
                  <a:gd name="T108" fmla="*/ 4435 w 4437"/>
                  <a:gd name="T109" fmla="*/ 4410 h 4438"/>
                  <a:gd name="T110" fmla="*/ 4431 w 4437"/>
                  <a:gd name="T111" fmla="*/ 4418 h 4438"/>
                  <a:gd name="T112" fmla="*/ 4425 w 4437"/>
                  <a:gd name="T113" fmla="*/ 4424 h 4438"/>
                  <a:gd name="T114" fmla="*/ 4417 w 4437"/>
                  <a:gd name="T115" fmla="*/ 4430 h 4438"/>
                  <a:gd name="T116" fmla="*/ 4409 w 4437"/>
                  <a:gd name="T117" fmla="*/ 4434 h 4438"/>
                  <a:gd name="T118" fmla="*/ 4401 w 4437"/>
                  <a:gd name="T119" fmla="*/ 4436 h 4438"/>
                  <a:gd name="T120" fmla="*/ 4393 w 4437"/>
                  <a:gd name="T121" fmla="*/ 4438 h 4438"/>
                  <a:gd name="T122" fmla="*/ 4393 w 4437"/>
                  <a:gd name="T123" fmla="*/ 4438 h 4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437" h="4438">
                    <a:moveTo>
                      <a:pt x="4393" y="4438"/>
                    </a:moveTo>
                    <a:lnTo>
                      <a:pt x="46" y="4438"/>
                    </a:lnTo>
                    <a:lnTo>
                      <a:pt x="46" y="4438"/>
                    </a:lnTo>
                    <a:lnTo>
                      <a:pt x="36" y="4436"/>
                    </a:lnTo>
                    <a:lnTo>
                      <a:pt x="28" y="4434"/>
                    </a:lnTo>
                    <a:lnTo>
                      <a:pt x="20" y="4430"/>
                    </a:lnTo>
                    <a:lnTo>
                      <a:pt x="14" y="4424"/>
                    </a:lnTo>
                    <a:lnTo>
                      <a:pt x="8" y="4418"/>
                    </a:lnTo>
                    <a:lnTo>
                      <a:pt x="4" y="4410"/>
                    </a:lnTo>
                    <a:lnTo>
                      <a:pt x="0" y="4402"/>
                    </a:lnTo>
                    <a:lnTo>
                      <a:pt x="0" y="4392"/>
                    </a:lnTo>
                    <a:lnTo>
                      <a:pt x="0" y="46"/>
                    </a:lnTo>
                    <a:lnTo>
                      <a:pt x="0" y="46"/>
                    </a:lnTo>
                    <a:lnTo>
                      <a:pt x="0" y="36"/>
                    </a:lnTo>
                    <a:lnTo>
                      <a:pt x="4" y="28"/>
                    </a:lnTo>
                    <a:lnTo>
                      <a:pt x="8" y="20"/>
                    </a:lnTo>
                    <a:lnTo>
                      <a:pt x="14" y="14"/>
                    </a:lnTo>
                    <a:lnTo>
                      <a:pt x="20" y="8"/>
                    </a:lnTo>
                    <a:lnTo>
                      <a:pt x="28" y="4"/>
                    </a:lnTo>
                    <a:lnTo>
                      <a:pt x="36" y="2"/>
                    </a:lnTo>
                    <a:lnTo>
                      <a:pt x="46" y="0"/>
                    </a:lnTo>
                    <a:lnTo>
                      <a:pt x="46" y="0"/>
                    </a:lnTo>
                    <a:lnTo>
                      <a:pt x="54" y="2"/>
                    </a:lnTo>
                    <a:lnTo>
                      <a:pt x="64" y="4"/>
                    </a:lnTo>
                    <a:lnTo>
                      <a:pt x="72" y="8"/>
                    </a:lnTo>
                    <a:lnTo>
                      <a:pt x="78" y="14"/>
                    </a:lnTo>
                    <a:lnTo>
                      <a:pt x="84" y="20"/>
                    </a:lnTo>
                    <a:lnTo>
                      <a:pt x="88" y="28"/>
                    </a:lnTo>
                    <a:lnTo>
                      <a:pt x="90" y="36"/>
                    </a:lnTo>
                    <a:lnTo>
                      <a:pt x="92" y="46"/>
                    </a:lnTo>
                    <a:lnTo>
                      <a:pt x="92" y="4346"/>
                    </a:lnTo>
                    <a:lnTo>
                      <a:pt x="4347" y="4346"/>
                    </a:lnTo>
                    <a:lnTo>
                      <a:pt x="4347" y="46"/>
                    </a:lnTo>
                    <a:lnTo>
                      <a:pt x="4347" y="46"/>
                    </a:lnTo>
                    <a:lnTo>
                      <a:pt x="4347" y="36"/>
                    </a:lnTo>
                    <a:lnTo>
                      <a:pt x="4351" y="28"/>
                    </a:lnTo>
                    <a:lnTo>
                      <a:pt x="4355" y="20"/>
                    </a:lnTo>
                    <a:lnTo>
                      <a:pt x="4361" y="14"/>
                    </a:lnTo>
                    <a:lnTo>
                      <a:pt x="4367" y="8"/>
                    </a:lnTo>
                    <a:lnTo>
                      <a:pt x="4375" y="4"/>
                    </a:lnTo>
                    <a:lnTo>
                      <a:pt x="4383" y="2"/>
                    </a:lnTo>
                    <a:lnTo>
                      <a:pt x="4393" y="0"/>
                    </a:lnTo>
                    <a:lnTo>
                      <a:pt x="4393" y="0"/>
                    </a:lnTo>
                    <a:lnTo>
                      <a:pt x="4401" y="2"/>
                    </a:lnTo>
                    <a:lnTo>
                      <a:pt x="4409" y="4"/>
                    </a:lnTo>
                    <a:lnTo>
                      <a:pt x="4417" y="8"/>
                    </a:lnTo>
                    <a:lnTo>
                      <a:pt x="4425" y="14"/>
                    </a:lnTo>
                    <a:lnTo>
                      <a:pt x="4431" y="20"/>
                    </a:lnTo>
                    <a:lnTo>
                      <a:pt x="4435" y="28"/>
                    </a:lnTo>
                    <a:lnTo>
                      <a:pt x="4437" y="36"/>
                    </a:lnTo>
                    <a:lnTo>
                      <a:pt x="4437" y="46"/>
                    </a:lnTo>
                    <a:lnTo>
                      <a:pt x="4437" y="4392"/>
                    </a:lnTo>
                    <a:lnTo>
                      <a:pt x="4437" y="4392"/>
                    </a:lnTo>
                    <a:lnTo>
                      <a:pt x="4437" y="4402"/>
                    </a:lnTo>
                    <a:lnTo>
                      <a:pt x="4435" y="4410"/>
                    </a:lnTo>
                    <a:lnTo>
                      <a:pt x="4431" y="4418"/>
                    </a:lnTo>
                    <a:lnTo>
                      <a:pt x="4425" y="4424"/>
                    </a:lnTo>
                    <a:lnTo>
                      <a:pt x="4417" y="4430"/>
                    </a:lnTo>
                    <a:lnTo>
                      <a:pt x="4409" y="4434"/>
                    </a:lnTo>
                    <a:lnTo>
                      <a:pt x="4401" y="4436"/>
                    </a:lnTo>
                    <a:lnTo>
                      <a:pt x="4393" y="4438"/>
                    </a:lnTo>
                    <a:lnTo>
                      <a:pt x="4393" y="44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8191" tIns="39096" rIns="78191" bIns="39096"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800" b="0" i="0" u="none" strike="noStrike" kern="0" cap="none" spc="0" normalizeH="0" baseline="0" noProof="0">
                  <a:ln>
                    <a:noFill/>
                  </a:ln>
                  <a:solidFill>
                    <a:srgbClr val="000000"/>
                  </a:solidFill>
                  <a:effectLst/>
                  <a:uLnTx/>
                  <a:uFillTx/>
                  <a:latin typeface="Arial"/>
                </a:endParaRPr>
              </a:p>
            </p:txBody>
          </p:sp>
        </p:grpSp>
        <p:sp>
          <p:nvSpPr>
            <p:cNvPr id="8" name="Freeform 14"/>
            <p:cNvSpPr>
              <a:spLocks/>
            </p:cNvSpPr>
            <p:nvPr/>
          </p:nvSpPr>
          <p:spPr bwMode="auto">
            <a:xfrm>
              <a:off x="4006724" y="3215969"/>
              <a:ext cx="176195" cy="213902"/>
            </a:xfrm>
            <a:custGeom>
              <a:avLst/>
              <a:gdLst>
                <a:gd name="T0" fmla="*/ 514 w 514"/>
                <a:gd name="T1" fmla="*/ 0 h 624"/>
                <a:gd name="T2" fmla="*/ 256 w 514"/>
                <a:gd name="T3" fmla="*/ 624 h 624"/>
                <a:gd name="T4" fmla="*/ 0 w 514"/>
                <a:gd name="T5" fmla="*/ 0 h 624"/>
                <a:gd name="T6" fmla="*/ 514 w 514"/>
                <a:gd name="T7" fmla="*/ 0 h 624"/>
              </a:gdLst>
              <a:ahLst/>
              <a:cxnLst>
                <a:cxn ang="0">
                  <a:pos x="T0" y="T1"/>
                </a:cxn>
                <a:cxn ang="0">
                  <a:pos x="T2" y="T3"/>
                </a:cxn>
                <a:cxn ang="0">
                  <a:pos x="T4" y="T5"/>
                </a:cxn>
                <a:cxn ang="0">
                  <a:pos x="T6" y="T7"/>
                </a:cxn>
              </a:cxnLst>
              <a:rect l="0" t="0" r="r" b="b"/>
              <a:pathLst>
                <a:path w="514" h="624">
                  <a:moveTo>
                    <a:pt x="514" y="0"/>
                  </a:moveTo>
                  <a:lnTo>
                    <a:pt x="256" y="624"/>
                  </a:lnTo>
                  <a:lnTo>
                    <a:pt x="0" y="0"/>
                  </a:lnTo>
                  <a:lnTo>
                    <a:pt x="51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8191" tIns="39096" rIns="78191" bIns="39096"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800" b="0" i="0" u="none" strike="noStrike" kern="0" cap="none" spc="0" normalizeH="0" baseline="0" noProof="0">
                <a:ln>
                  <a:noFill/>
                </a:ln>
                <a:solidFill>
                  <a:srgbClr val="000000"/>
                </a:solidFill>
                <a:effectLst/>
                <a:uLnTx/>
                <a:uFillTx/>
                <a:latin typeface="Arial"/>
              </a:endParaRPr>
            </a:p>
          </p:txBody>
        </p:sp>
      </p:grpSp>
      <p:sp>
        <p:nvSpPr>
          <p:cNvPr id="12" name="TextBox 11"/>
          <p:cNvSpPr txBox="1"/>
          <p:nvPr/>
        </p:nvSpPr>
        <p:spPr>
          <a:xfrm>
            <a:off x="1127466" y="3241147"/>
            <a:ext cx="1308859" cy="629319"/>
          </a:xfrm>
          <a:prstGeom prst="rect">
            <a:avLst/>
          </a:prstGeom>
          <a:noFill/>
        </p:spPr>
        <p:txBody>
          <a:bodyPr wrap="square" lIns="0" tIns="0" rIns="78191" bIns="0" rtlCol="0">
            <a:noAutofit/>
          </a:bodyPr>
          <a:lstStyle/>
          <a:p>
            <a:pPr marL="0" lvl="0" indent="0" algn="l" rtl="0">
              <a:spcBef>
                <a:spcPts val="0"/>
              </a:spcBef>
              <a:spcAft>
                <a:spcPts val="0"/>
              </a:spcAft>
              <a:buNone/>
            </a:pPr>
            <a:r>
              <a:rPr lang="hi-IN" sz="1200" b="1" dirty="0">
                <a:solidFill>
                  <a:schemeClr val="dk1"/>
                </a:solidFill>
              </a:rPr>
              <a:t>सामाजिक व्यवहार परिवर्तन संचार</a:t>
            </a:r>
            <a:r>
              <a:rPr lang="en-IN" sz="1200" b="1" dirty="0">
                <a:solidFill>
                  <a:schemeClr val="dk1"/>
                </a:solidFill>
              </a:rPr>
              <a:t> (SBCC)</a:t>
            </a:r>
            <a:endParaRPr lang="hi-IN" sz="1050" dirty="0"/>
          </a:p>
        </p:txBody>
      </p:sp>
      <p:sp>
        <p:nvSpPr>
          <p:cNvPr id="11" name="Rectangle 10"/>
          <p:cNvSpPr/>
          <p:nvPr/>
        </p:nvSpPr>
        <p:spPr>
          <a:xfrm>
            <a:off x="838197" y="429584"/>
            <a:ext cx="11229111" cy="1001093"/>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r>
              <a:rPr lang="en" sz="3200" dirty="0"/>
              <a:t>चरण 2: एसएचजी के </a:t>
            </a:r>
            <a:r>
              <a:rPr lang="hi-IN" sz="3200" dirty="0"/>
              <a:t>सामाजिक व्यवहार परिवर्तन संचार </a:t>
            </a:r>
            <a:r>
              <a:rPr lang="en" sz="3200" dirty="0"/>
              <a:t>गतिविधियों के संचालन के लिए सीआरपी/FNHW नोडल का </a:t>
            </a:r>
            <a:r>
              <a:rPr lang="hi-IN" sz="3200" dirty="0"/>
              <a:t>सहयोग</a:t>
            </a:r>
            <a:r>
              <a:rPr lang="en-IN" sz="3200" dirty="0"/>
              <a:t> </a:t>
            </a:r>
            <a:r>
              <a:rPr lang="en" sz="3200" dirty="0"/>
              <a:t>करें</a:t>
            </a:r>
            <a:endParaRPr lang="en-IN" sz="3200" dirty="0">
              <a:solidFill>
                <a:schemeClr val="bg1"/>
              </a:solidFill>
              <a:latin typeface="+mj-lt"/>
            </a:endParaRPr>
          </a:p>
        </p:txBody>
      </p:sp>
    </p:spTree>
    <p:extLst>
      <p:ext uri="{BB962C8B-B14F-4D97-AF65-F5344CB8AC3E}">
        <p14:creationId xmlns:p14="http://schemas.microsoft.com/office/powerpoint/2010/main" val="21588761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422E5A-0D69-45F0-8F0D-492D47CA7310}" type="slidenum">
              <a:rPr kumimoji="0" lang="en-US" sz="1200" b="0" i="0" u="none" strike="noStrike" kern="1200" cap="none" spc="0" normalizeH="0" baseline="0" noProof="0" smtClean="0">
                <a:ln>
                  <a:noFill/>
                </a:ln>
                <a:solidFill>
                  <a:prstClr val="black">
                    <a:tint val="75000"/>
                  </a:prstClr>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tint val="75000"/>
                </a:prstClr>
              </a:solidFill>
              <a:effectLst/>
              <a:uLnTx/>
              <a:uFillTx/>
              <a:latin typeface="Gill Sans MT"/>
              <a:ea typeface="+mn-ea"/>
              <a:cs typeface="+mn-cs"/>
            </a:endParaRPr>
          </a:p>
        </p:txBody>
      </p:sp>
      <p:sp>
        <p:nvSpPr>
          <p:cNvPr id="12" name="Rectangle 11"/>
          <p:cNvSpPr/>
          <p:nvPr/>
        </p:nvSpPr>
        <p:spPr>
          <a:xfrm>
            <a:off x="740323" y="2718139"/>
            <a:ext cx="1670753" cy="1585049"/>
          </a:xfrm>
          <a:prstGeom prst="rect">
            <a:avLst/>
          </a:prstGeom>
          <a:solidFill>
            <a:schemeClr val="accent5">
              <a:lumMod val="20000"/>
              <a:lumOff val="80000"/>
            </a:schemeClr>
          </a:solidFill>
        </p:spPr>
        <p:txBody>
          <a:bodyPr wrap="square" lIns="0" tIns="0" rIns="0">
            <a:spAutoFit/>
          </a:bodyPr>
          <a:lstStyle/>
          <a:p>
            <a:pPr lvl="0"/>
            <a:r>
              <a:rPr lang="hi-IN" b="1" dirty="0">
                <a:ea typeface="Calibri"/>
                <a:cs typeface="Calibri"/>
                <a:sym typeface="Calibri"/>
              </a:rPr>
              <a:t>सीआरपी के लिए फैसिलिटेटर गाइड- </a:t>
            </a:r>
            <a:r>
              <a:rPr lang="hi-IN" sz="1600" dirty="0">
                <a:ea typeface="Calibri"/>
                <a:cs typeface="Calibri"/>
                <a:sym typeface="Calibri"/>
              </a:rPr>
              <a:t>एफएनएचडब्ल्यू पर सत्र शुरू करने में प्रशिक्षकों की सुविधा के लिए</a:t>
            </a:r>
            <a:endParaRPr lang="hi-IN" sz="1600" dirty="0">
              <a:solidFill>
                <a:srgbClr val="000000"/>
              </a:solidFill>
              <a:ea typeface="Calibri"/>
              <a:cs typeface="Calibri"/>
              <a:sym typeface="Calibri"/>
            </a:endParaRPr>
          </a:p>
        </p:txBody>
      </p:sp>
      <p:sp>
        <p:nvSpPr>
          <p:cNvPr id="19" name="Rectangle 18"/>
          <p:cNvSpPr/>
          <p:nvPr/>
        </p:nvSpPr>
        <p:spPr>
          <a:xfrm>
            <a:off x="3310877" y="2718139"/>
            <a:ext cx="1584926" cy="1585049"/>
          </a:xfrm>
          <a:prstGeom prst="rect">
            <a:avLst/>
          </a:prstGeom>
          <a:solidFill>
            <a:schemeClr val="accent2">
              <a:lumMod val="20000"/>
              <a:lumOff val="80000"/>
            </a:schemeClr>
          </a:solidFill>
        </p:spPr>
        <p:txBody>
          <a:bodyPr wrap="square" lIns="0" tIns="0" rIns="0">
            <a:spAutoFit/>
          </a:bodyPr>
          <a:lstStyle/>
          <a:p>
            <a:pPr lvl="0"/>
            <a:r>
              <a:rPr lang="hi-IN" b="1" dirty="0">
                <a:ea typeface="Calibri"/>
                <a:cs typeface="Calibri"/>
                <a:sym typeface="Calibri"/>
              </a:rPr>
              <a:t>एसएचजी सदस्यों के लिए फ्लिपबुक- </a:t>
            </a:r>
            <a:r>
              <a:rPr lang="hi-IN" sz="1600" dirty="0">
                <a:ea typeface="Calibri"/>
                <a:cs typeface="Calibri"/>
                <a:sym typeface="Calibri"/>
              </a:rPr>
              <a:t>एसएचजी मासिक बैठकों के दौरान उपयोग किया जाएगा</a:t>
            </a:r>
            <a:endParaRPr lang="hi-IN" sz="1600" dirty="0">
              <a:solidFill>
                <a:srgbClr val="000000"/>
              </a:solidFill>
              <a:ea typeface="Calibri"/>
              <a:cs typeface="Calibri"/>
              <a:sym typeface="Calibri"/>
            </a:endParaRPr>
          </a:p>
        </p:txBody>
      </p:sp>
      <p:sp>
        <p:nvSpPr>
          <p:cNvPr id="20" name="Rectangle 19"/>
          <p:cNvSpPr/>
          <p:nvPr/>
        </p:nvSpPr>
        <p:spPr>
          <a:xfrm>
            <a:off x="8610600" y="2682622"/>
            <a:ext cx="3221182" cy="3216265"/>
          </a:xfrm>
          <a:prstGeom prst="rect">
            <a:avLst/>
          </a:prstGeom>
          <a:solidFill>
            <a:schemeClr val="accent6">
              <a:lumMod val="60000"/>
              <a:lumOff val="40000"/>
            </a:schemeClr>
          </a:solidFill>
        </p:spPr>
        <p:txBody>
          <a:bodyPr wrap="square" lIns="0" tIns="0" rIns="0">
            <a:spAutoFit/>
          </a:bodyPr>
          <a:lstStyle/>
          <a:p>
            <a:pPr marL="457200" lvl="0">
              <a:buClr>
                <a:schemeClr val="dk1"/>
              </a:buClr>
              <a:buSzPts val="1100"/>
            </a:pPr>
            <a:r>
              <a:rPr lang="hi-IN" b="1" dirty="0">
                <a:ea typeface="Calibri"/>
                <a:cs typeface="Calibri"/>
                <a:sym typeface="Calibri"/>
              </a:rPr>
              <a:t>आईईसी सामग्री</a:t>
            </a:r>
          </a:p>
          <a:p>
            <a:pPr marL="457200" lvl="0" indent="-317500">
              <a:buSzPts val="1400"/>
              <a:buFont typeface="Calibri"/>
              <a:buChar char="●"/>
            </a:pPr>
            <a:r>
              <a:rPr lang="hi-IN" b="1" dirty="0">
                <a:ea typeface="Calibri"/>
                <a:cs typeface="Calibri"/>
                <a:sym typeface="Calibri"/>
              </a:rPr>
              <a:t>पोस्टर - </a:t>
            </a:r>
            <a:r>
              <a:rPr lang="hi-IN" sz="1600" dirty="0">
                <a:ea typeface="Calibri"/>
                <a:cs typeface="Calibri"/>
                <a:sym typeface="Calibri"/>
              </a:rPr>
              <a:t>सामुदायिक कार्यक्रमों और जागरूकता सृजन के दौरान प्रदर्शित करने के लिए</a:t>
            </a:r>
          </a:p>
          <a:p>
            <a:pPr marL="457200" lvl="0" indent="-317500">
              <a:buSzPts val="1400"/>
              <a:buFont typeface="Calibri"/>
              <a:buChar char="●"/>
            </a:pPr>
            <a:r>
              <a:rPr lang="hi-IN" b="1" dirty="0">
                <a:ea typeface="Calibri"/>
                <a:cs typeface="Calibri"/>
                <a:sym typeface="Calibri"/>
              </a:rPr>
              <a:t>बैनर - </a:t>
            </a:r>
            <a:r>
              <a:rPr lang="hi-IN" sz="1600" dirty="0">
                <a:ea typeface="Calibri"/>
                <a:cs typeface="Calibri"/>
                <a:sym typeface="Calibri"/>
              </a:rPr>
              <a:t>अभियानों और रैलियों जैसे आयोजनों के लिए</a:t>
            </a:r>
          </a:p>
          <a:p>
            <a:pPr marL="457200" lvl="0" indent="-317500">
              <a:buSzPts val="1400"/>
              <a:buFont typeface="Calibri"/>
              <a:buChar char="●"/>
            </a:pPr>
            <a:r>
              <a:rPr lang="hi-IN" b="1" dirty="0">
                <a:ea typeface="Calibri"/>
                <a:cs typeface="Calibri"/>
                <a:sym typeface="Calibri"/>
              </a:rPr>
              <a:t>स्टिकर </a:t>
            </a:r>
            <a:r>
              <a:rPr lang="hi-IN" sz="1600" b="1" dirty="0">
                <a:ea typeface="Calibri"/>
                <a:cs typeface="Calibri"/>
                <a:sym typeface="Calibri"/>
              </a:rPr>
              <a:t>- </a:t>
            </a:r>
            <a:r>
              <a:rPr lang="hi-IN" sz="1600" dirty="0">
                <a:ea typeface="Calibri"/>
                <a:cs typeface="Calibri"/>
                <a:sym typeface="Calibri"/>
              </a:rPr>
              <a:t>मुख्य संदेशों पर अनुस्मारक के रूप में कार्य करने के लिए</a:t>
            </a:r>
          </a:p>
          <a:p>
            <a:pPr marL="457200" lvl="0" indent="-317500">
              <a:buSzPts val="1400"/>
              <a:buFont typeface="Calibri"/>
              <a:buChar char="●"/>
            </a:pPr>
            <a:r>
              <a:rPr lang="hi-IN" b="1" dirty="0">
                <a:ea typeface="Calibri"/>
                <a:cs typeface="Calibri"/>
                <a:sym typeface="Calibri"/>
              </a:rPr>
              <a:t>परामर्श कार्ड - </a:t>
            </a:r>
            <a:r>
              <a:rPr lang="hi-IN" sz="1600" dirty="0">
                <a:ea typeface="Calibri"/>
                <a:cs typeface="Calibri"/>
                <a:sym typeface="Calibri"/>
              </a:rPr>
              <a:t>घर के दौरे और छोटी बातचीत के दौरान उपयोग किए जाने के लिए</a:t>
            </a:r>
          </a:p>
        </p:txBody>
      </p:sp>
      <p:sp>
        <p:nvSpPr>
          <p:cNvPr id="11" name="Rectangle 10"/>
          <p:cNvSpPr/>
          <p:nvPr/>
        </p:nvSpPr>
        <p:spPr>
          <a:xfrm>
            <a:off x="5767049" y="2700609"/>
            <a:ext cx="1904811" cy="2846933"/>
          </a:xfrm>
          <a:prstGeom prst="rect">
            <a:avLst/>
          </a:prstGeom>
          <a:solidFill>
            <a:schemeClr val="accent6">
              <a:lumMod val="20000"/>
              <a:lumOff val="80000"/>
            </a:schemeClr>
          </a:solidFill>
        </p:spPr>
        <p:txBody>
          <a:bodyPr wrap="square" lIns="0" tIns="0" rIns="0">
            <a:spAutoFit/>
          </a:bodyPr>
          <a:lstStyle/>
          <a:p>
            <a:pPr lvl="0"/>
            <a:r>
              <a:rPr lang="hi-IN" b="1" dirty="0">
                <a:ea typeface="Calibri"/>
                <a:cs typeface="Calibri"/>
                <a:sym typeface="Calibri"/>
              </a:rPr>
              <a:t>मानक संचालन प्रक्रिया </a:t>
            </a:r>
            <a:r>
              <a:rPr lang="en-IN" b="1" dirty="0">
                <a:ea typeface="Calibri"/>
                <a:cs typeface="Calibri"/>
                <a:sym typeface="Calibri"/>
              </a:rPr>
              <a:t>(SOP) </a:t>
            </a:r>
            <a:r>
              <a:rPr lang="hi-IN" b="1" dirty="0">
                <a:ea typeface="Calibri"/>
                <a:cs typeface="Calibri"/>
                <a:sym typeface="Calibri"/>
              </a:rPr>
              <a:t>पुस्तिका- </a:t>
            </a:r>
            <a:r>
              <a:rPr lang="hi-IN" sz="1600" dirty="0">
                <a:ea typeface="Calibri"/>
                <a:cs typeface="Calibri"/>
                <a:sym typeface="Calibri"/>
              </a:rPr>
              <a:t>प्रारूपों और टेम्पलेट्स के साथ विभिन्न प्रोग्रामेटिक घटकों (घर का दौरा, सहकर्मी परामर्श, सामुदायिक कार्यक्रम आदि) पर विस्तृत मार्गदर्शन प्रदान करने के लिए</a:t>
            </a:r>
            <a:endParaRPr lang="hi-IN" sz="1600" dirty="0">
              <a:solidFill>
                <a:srgbClr val="000000"/>
              </a:solidFill>
              <a:ea typeface="Calibri"/>
              <a:cs typeface="Calibri"/>
              <a:sym typeface="Calibri"/>
            </a:endParaRPr>
          </a:p>
        </p:txBody>
      </p:sp>
      <p:sp>
        <p:nvSpPr>
          <p:cNvPr id="2" name="Plus 1"/>
          <p:cNvSpPr/>
          <p:nvPr/>
        </p:nvSpPr>
        <p:spPr>
          <a:xfrm>
            <a:off x="2489055" y="3520897"/>
            <a:ext cx="637309" cy="588212"/>
          </a:xfrm>
          <a:prstGeom prst="mathPlus">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4" name="Plus 13"/>
          <p:cNvSpPr/>
          <p:nvPr/>
        </p:nvSpPr>
        <p:spPr>
          <a:xfrm>
            <a:off x="7789623" y="3558467"/>
            <a:ext cx="637309" cy="588212"/>
          </a:xfrm>
          <a:prstGeom prst="mathPlus">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5" name="Plus 14"/>
          <p:cNvSpPr/>
          <p:nvPr/>
        </p:nvSpPr>
        <p:spPr>
          <a:xfrm>
            <a:off x="4984267" y="3558467"/>
            <a:ext cx="637309" cy="588212"/>
          </a:xfrm>
          <a:prstGeom prst="mathPlus">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 name="Rectangle 12"/>
          <p:cNvSpPr/>
          <p:nvPr/>
        </p:nvSpPr>
        <p:spPr>
          <a:xfrm>
            <a:off x="808904" y="890696"/>
            <a:ext cx="11022878" cy="1001093"/>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r>
              <a:rPr lang="en" sz="3200" dirty="0"/>
              <a:t>एसबीसीसी रोलआउट की सुविधा के लिए विकसित सामग्री</a:t>
            </a:r>
            <a:endParaRPr lang="en-US" sz="3200" b="1" dirty="0">
              <a:solidFill>
                <a:schemeClr val="bg1"/>
              </a:solidFill>
              <a:latin typeface="+mj-lt"/>
            </a:endParaRPr>
          </a:p>
        </p:txBody>
      </p:sp>
    </p:spTree>
    <p:extLst>
      <p:ext uri="{BB962C8B-B14F-4D97-AF65-F5344CB8AC3E}">
        <p14:creationId xmlns:p14="http://schemas.microsoft.com/office/powerpoint/2010/main" val="2367220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down)">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down)">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down)">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wipe(down)">
                                      <p:cBhvr>
                                        <p:cTn id="3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9" grpId="0" animBg="1"/>
      <p:bldP spid="20" grpId="0" animBg="1"/>
      <p:bldP spid="11" grpId="0" animBg="1"/>
      <p:bldP spid="2" grpId="0" animBg="1"/>
      <p:bldP spid="14" grpId="0" animBg="1"/>
      <p:bldP spid="1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838197" y="429585"/>
            <a:ext cx="10552891" cy="726312"/>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 sz="2800" dirty="0"/>
              <a:t>चरण 3. एसआरएलएम </a:t>
            </a:r>
            <a:r>
              <a:rPr lang="hi-IN" sz="2800" dirty="0"/>
              <a:t>वर्टिकल्स</a:t>
            </a:r>
            <a:r>
              <a:rPr lang="en" sz="2800" dirty="0"/>
              <a:t> और लाइन विभागों के साथ समन्वय करें</a:t>
            </a:r>
            <a:endParaRPr lang="en-IN" sz="2800" dirty="0">
              <a:solidFill>
                <a:schemeClr val="bg1"/>
              </a:solidFill>
              <a:latin typeface="+mj-lt"/>
            </a:endParaRPr>
          </a:p>
        </p:txBody>
      </p:sp>
      <p:graphicFrame>
        <p:nvGraphicFramePr>
          <p:cNvPr id="10" name="Table 9"/>
          <p:cNvGraphicFramePr>
            <a:graphicFrameLocks noGrp="1"/>
          </p:cNvGraphicFramePr>
          <p:nvPr>
            <p:extLst>
              <p:ext uri="{D42A27DB-BD31-4B8C-83A1-F6EECF244321}">
                <p14:modId xmlns:p14="http://schemas.microsoft.com/office/powerpoint/2010/main" val="1294586976"/>
              </p:ext>
            </p:extLst>
          </p:nvPr>
        </p:nvGraphicFramePr>
        <p:xfrm>
          <a:off x="5324475" y="2209186"/>
          <a:ext cx="6770544" cy="4042345"/>
        </p:xfrm>
        <a:graphic>
          <a:graphicData uri="http://schemas.openxmlformats.org/drawingml/2006/table">
            <a:tbl>
              <a:tblPr firstRow="1" firstCol="1" bandRow="1">
                <a:tableStyleId>{5C22544A-7EE6-4342-B048-85BDC9FD1C3A}</a:tableStyleId>
              </a:tblPr>
              <a:tblGrid>
                <a:gridCol w="684175">
                  <a:extLst>
                    <a:ext uri="{9D8B030D-6E8A-4147-A177-3AD203B41FA5}">
                      <a16:colId xmlns:a16="http://schemas.microsoft.com/office/drawing/2014/main" val="360424524"/>
                    </a:ext>
                  </a:extLst>
                </a:gridCol>
                <a:gridCol w="2359330">
                  <a:extLst>
                    <a:ext uri="{9D8B030D-6E8A-4147-A177-3AD203B41FA5}">
                      <a16:colId xmlns:a16="http://schemas.microsoft.com/office/drawing/2014/main" val="294640512"/>
                    </a:ext>
                  </a:extLst>
                </a:gridCol>
                <a:gridCol w="2573225">
                  <a:extLst>
                    <a:ext uri="{9D8B030D-6E8A-4147-A177-3AD203B41FA5}">
                      <a16:colId xmlns:a16="http://schemas.microsoft.com/office/drawing/2014/main" val="1195306024"/>
                    </a:ext>
                  </a:extLst>
                </a:gridCol>
                <a:gridCol w="1153814">
                  <a:extLst>
                    <a:ext uri="{9D8B030D-6E8A-4147-A177-3AD203B41FA5}">
                      <a16:colId xmlns:a16="http://schemas.microsoft.com/office/drawing/2014/main" val="3449429309"/>
                    </a:ext>
                  </a:extLst>
                </a:gridCol>
              </a:tblGrid>
              <a:tr h="291729">
                <a:tc>
                  <a:txBody>
                    <a:bodyPr/>
                    <a:lstStyle/>
                    <a:p>
                      <a:pPr marL="0" marR="0" lvl="0" indent="0" algn="just" rtl="0">
                        <a:lnSpc>
                          <a:spcPct val="100000"/>
                        </a:lnSpc>
                        <a:spcBef>
                          <a:spcPts val="0"/>
                        </a:spcBef>
                        <a:spcAft>
                          <a:spcPts val="0"/>
                        </a:spcAft>
                        <a:buNone/>
                      </a:pPr>
                      <a:r>
                        <a:rPr lang="hi-IN" sz="1600" dirty="0">
                          <a:solidFill>
                            <a:srgbClr val="000000"/>
                          </a:solidFill>
                        </a:rPr>
                        <a:t>स्तर</a:t>
                      </a:r>
                      <a:endParaRPr lang="hi-IN" sz="1600" dirty="0">
                        <a:solidFill>
                          <a:srgbClr val="000000"/>
                        </a:solidFill>
                        <a:latin typeface="+mn-lt"/>
                        <a:ea typeface="Calibri"/>
                        <a:cs typeface="Calibri"/>
                        <a:sym typeface="Calibri"/>
                      </a:endParaRPr>
                    </a:p>
                  </a:txBody>
                  <a:tcPr marL="68580" marR="68580" marT="0" marB="0"/>
                </a:tc>
                <a:tc>
                  <a:txBody>
                    <a:bodyPr/>
                    <a:lstStyle/>
                    <a:p>
                      <a:pPr marL="0" marR="0" lvl="0" indent="0" algn="just" rtl="0">
                        <a:lnSpc>
                          <a:spcPct val="100000"/>
                        </a:lnSpc>
                        <a:spcBef>
                          <a:spcPts val="0"/>
                        </a:spcBef>
                        <a:spcAft>
                          <a:spcPts val="0"/>
                        </a:spcAft>
                        <a:buNone/>
                      </a:pPr>
                      <a:r>
                        <a:rPr lang="hi-IN" sz="1600" dirty="0">
                          <a:solidFill>
                            <a:srgbClr val="000000"/>
                          </a:solidFill>
                        </a:rPr>
                        <a:t>समन्वयक</a:t>
                      </a:r>
                      <a:endParaRPr lang="hi-IN" sz="1600" dirty="0">
                        <a:solidFill>
                          <a:srgbClr val="000000"/>
                        </a:solidFill>
                        <a:latin typeface="+mn-lt"/>
                        <a:ea typeface="Calibri"/>
                        <a:cs typeface="Calibri"/>
                        <a:sym typeface="Calibri"/>
                      </a:endParaRPr>
                    </a:p>
                  </a:txBody>
                  <a:tcPr marL="68580" marR="68580" marT="0" marB="0"/>
                </a:tc>
                <a:tc>
                  <a:txBody>
                    <a:bodyPr/>
                    <a:lstStyle/>
                    <a:p>
                      <a:pPr marL="0" marR="0" lvl="0" indent="0" algn="just" rtl="0">
                        <a:lnSpc>
                          <a:spcPct val="100000"/>
                        </a:lnSpc>
                        <a:spcBef>
                          <a:spcPts val="0"/>
                        </a:spcBef>
                        <a:spcAft>
                          <a:spcPts val="0"/>
                        </a:spcAft>
                        <a:buNone/>
                      </a:pPr>
                      <a:r>
                        <a:rPr lang="hi-IN" sz="1600" dirty="0">
                          <a:solidFill>
                            <a:srgbClr val="000000"/>
                          </a:solidFill>
                        </a:rPr>
                        <a:t>प्रतिभागियों</a:t>
                      </a:r>
                      <a:endParaRPr lang="hi-IN" sz="1600" dirty="0">
                        <a:solidFill>
                          <a:srgbClr val="000000"/>
                        </a:solidFill>
                        <a:latin typeface="+mn-lt"/>
                        <a:ea typeface="Calibri"/>
                        <a:cs typeface="Calibri"/>
                        <a:sym typeface="Calibri"/>
                      </a:endParaRPr>
                    </a:p>
                  </a:txBody>
                  <a:tcPr marL="68580" marR="68580" marT="0" marB="0"/>
                </a:tc>
                <a:tc>
                  <a:txBody>
                    <a:bodyPr/>
                    <a:lstStyle/>
                    <a:p>
                      <a:pPr marL="0" marR="0" lvl="0" indent="0" algn="just" rtl="0">
                        <a:lnSpc>
                          <a:spcPct val="100000"/>
                        </a:lnSpc>
                        <a:spcBef>
                          <a:spcPts val="0"/>
                        </a:spcBef>
                        <a:spcAft>
                          <a:spcPts val="0"/>
                        </a:spcAft>
                        <a:buNone/>
                      </a:pPr>
                      <a:r>
                        <a:rPr lang="hi-IN" sz="1600" dirty="0">
                          <a:solidFill>
                            <a:srgbClr val="000000"/>
                          </a:solidFill>
                        </a:rPr>
                        <a:t>आवृत्ति</a:t>
                      </a:r>
                      <a:endParaRPr lang="hi-IN" sz="1600" dirty="0">
                        <a:solidFill>
                          <a:srgbClr val="000000"/>
                        </a:solidFill>
                        <a:latin typeface="+mn-lt"/>
                        <a:ea typeface="Calibri"/>
                        <a:cs typeface="Calibri"/>
                        <a:sym typeface="Calibri"/>
                      </a:endParaRPr>
                    </a:p>
                  </a:txBody>
                  <a:tcPr marL="68580" marR="68580" marT="0" marB="0"/>
                </a:tc>
                <a:extLst>
                  <a:ext uri="{0D108BD9-81ED-4DB2-BD59-A6C34878D82A}">
                    <a16:rowId xmlns:a16="http://schemas.microsoft.com/office/drawing/2014/main" val="2054689896"/>
                  </a:ext>
                </a:extLst>
              </a:tr>
              <a:tr h="630949">
                <a:tc>
                  <a:txBody>
                    <a:bodyPr/>
                    <a:lstStyle/>
                    <a:p>
                      <a:pPr marL="0" marR="0" lvl="0" indent="0" algn="just" rtl="0">
                        <a:lnSpc>
                          <a:spcPct val="100000"/>
                        </a:lnSpc>
                        <a:spcBef>
                          <a:spcPts val="0"/>
                        </a:spcBef>
                        <a:spcAft>
                          <a:spcPts val="0"/>
                        </a:spcAft>
                        <a:buNone/>
                      </a:pPr>
                      <a:r>
                        <a:rPr lang="en" sz="1200" dirty="0">
                          <a:solidFill>
                            <a:srgbClr val="000000"/>
                          </a:solidFill>
                        </a:rPr>
                        <a:t>राज्य</a:t>
                      </a:r>
                      <a:endParaRPr sz="1200" dirty="0">
                        <a:solidFill>
                          <a:srgbClr val="000000"/>
                        </a:solidFill>
                        <a:latin typeface="Calibri"/>
                        <a:ea typeface="Calibri"/>
                        <a:cs typeface="Calibri"/>
                        <a:sym typeface="Calibri"/>
                      </a:endParaRPr>
                    </a:p>
                  </a:txBody>
                  <a:tcPr marL="68575" marR="68575" marT="0" marB="0"/>
                </a:tc>
                <a:tc>
                  <a:txBody>
                    <a:bodyPr/>
                    <a:lstStyle/>
                    <a:p>
                      <a:pPr marL="0" lvl="0" indent="0" algn="ctr" rtl="0">
                        <a:lnSpc>
                          <a:spcPct val="150000"/>
                        </a:lnSpc>
                        <a:spcBef>
                          <a:spcPts val="0"/>
                        </a:spcBef>
                        <a:spcAft>
                          <a:spcPts val="0"/>
                        </a:spcAft>
                        <a:buNone/>
                      </a:pPr>
                      <a:r>
                        <a:rPr lang="en" sz="1400" dirty="0"/>
                        <a:t>सीईओ/एसएमडी/एफएनएचडब्ल्यू कोर कमेटी</a:t>
                      </a:r>
                      <a:endParaRPr sz="1400" dirty="0"/>
                    </a:p>
                  </a:txBody>
                  <a:tcPr marL="68575" marR="68575" marT="0" marB="0"/>
                </a:tc>
                <a:tc>
                  <a:txBody>
                    <a:bodyPr/>
                    <a:lstStyle/>
                    <a:p>
                      <a:pPr marL="0" lvl="0" indent="0" algn="ctr" rtl="0">
                        <a:lnSpc>
                          <a:spcPct val="150000"/>
                        </a:lnSpc>
                        <a:spcBef>
                          <a:spcPts val="0"/>
                        </a:spcBef>
                        <a:spcAft>
                          <a:spcPts val="0"/>
                        </a:spcAft>
                        <a:buNone/>
                      </a:pPr>
                      <a:r>
                        <a:rPr lang="en" sz="1400" dirty="0"/>
                        <a:t>संबंधित विभागों के राज्य स्तरीय प्रतिनिधि</a:t>
                      </a:r>
                      <a:endParaRPr sz="1400" dirty="0"/>
                    </a:p>
                  </a:txBody>
                  <a:tcPr marL="68575" marR="68575" marT="0" marB="0"/>
                </a:tc>
                <a:tc>
                  <a:txBody>
                    <a:bodyPr/>
                    <a:lstStyle/>
                    <a:p>
                      <a:pPr marL="0" lvl="0" indent="0" algn="ctr" rtl="0">
                        <a:lnSpc>
                          <a:spcPct val="150000"/>
                        </a:lnSpc>
                        <a:spcBef>
                          <a:spcPts val="0"/>
                        </a:spcBef>
                        <a:spcAft>
                          <a:spcPts val="0"/>
                        </a:spcAft>
                        <a:buNone/>
                      </a:pPr>
                      <a:r>
                        <a:rPr lang="en" sz="1400"/>
                        <a:t>द्विवार्षिक</a:t>
                      </a:r>
                      <a:endParaRPr sz="1400"/>
                    </a:p>
                  </a:txBody>
                  <a:tcPr marL="68575" marR="68575" marT="0" marB="0"/>
                </a:tc>
                <a:extLst>
                  <a:ext uri="{0D108BD9-81ED-4DB2-BD59-A6C34878D82A}">
                    <a16:rowId xmlns:a16="http://schemas.microsoft.com/office/drawing/2014/main" val="139065462"/>
                  </a:ext>
                </a:extLst>
              </a:tr>
              <a:tr h="630949">
                <a:tc>
                  <a:txBody>
                    <a:bodyPr/>
                    <a:lstStyle/>
                    <a:p>
                      <a:endParaRPr lang="en-US" sz="1200"/>
                    </a:p>
                  </a:txBody>
                  <a:tcPr/>
                </a:tc>
                <a:tc>
                  <a:txBody>
                    <a:bodyPr/>
                    <a:lstStyle/>
                    <a:p>
                      <a:pPr marL="0" lvl="0" indent="0" algn="ctr" rtl="0">
                        <a:lnSpc>
                          <a:spcPct val="150000"/>
                        </a:lnSpc>
                        <a:spcBef>
                          <a:spcPts val="0"/>
                        </a:spcBef>
                        <a:spcAft>
                          <a:spcPts val="0"/>
                        </a:spcAft>
                        <a:buNone/>
                      </a:pPr>
                      <a:r>
                        <a:rPr lang="en" sz="1400" dirty="0"/>
                        <a:t>सीईओ/एसएमडी/एफएनएचडब्ल्यू कोर कमेटी</a:t>
                      </a:r>
                      <a:endParaRPr sz="1400" dirty="0"/>
                    </a:p>
                  </a:txBody>
                  <a:tcPr marL="68575" marR="68575" marT="0" marB="0"/>
                </a:tc>
                <a:tc>
                  <a:txBody>
                    <a:bodyPr/>
                    <a:lstStyle/>
                    <a:p>
                      <a:pPr marL="0" lvl="0" indent="0" algn="ctr" rtl="0">
                        <a:lnSpc>
                          <a:spcPct val="150000"/>
                        </a:lnSpc>
                        <a:spcBef>
                          <a:spcPts val="0"/>
                        </a:spcBef>
                        <a:spcAft>
                          <a:spcPts val="0"/>
                        </a:spcAft>
                        <a:buNone/>
                      </a:pPr>
                      <a:r>
                        <a:rPr lang="en" sz="1400" dirty="0"/>
                        <a:t>SRLM वर्टिकल हेड्स</a:t>
                      </a:r>
                      <a:endParaRPr sz="1400" dirty="0"/>
                    </a:p>
                  </a:txBody>
                  <a:tcPr marL="68575" marR="68575" marT="0" marB="0"/>
                </a:tc>
                <a:tc>
                  <a:txBody>
                    <a:bodyPr/>
                    <a:lstStyle/>
                    <a:p>
                      <a:pPr marL="0" lvl="0" indent="0" algn="ctr" rtl="0">
                        <a:lnSpc>
                          <a:spcPct val="150000"/>
                        </a:lnSpc>
                        <a:spcBef>
                          <a:spcPts val="0"/>
                        </a:spcBef>
                        <a:spcAft>
                          <a:spcPts val="0"/>
                        </a:spcAft>
                        <a:buNone/>
                      </a:pPr>
                      <a:r>
                        <a:rPr lang="en" sz="1400"/>
                        <a:t>त्रैमासिक</a:t>
                      </a:r>
                      <a:endParaRPr sz="1400"/>
                    </a:p>
                  </a:txBody>
                  <a:tcPr marL="68575" marR="68575" marT="0" marB="0"/>
                </a:tc>
                <a:extLst>
                  <a:ext uri="{0D108BD9-81ED-4DB2-BD59-A6C34878D82A}">
                    <a16:rowId xmlns:a16="http://schemas.microsoft.com/office/drawing/2014/main" val="4119225547"/>
                  </a:ext>
                </a:extLst>
              </a:tr>
              <a:tr h="630949">
                <a:tc>
                  <a:txBody>
                    <a:bodyPr/>
                    <a:lstStyle/>
                    <a:p>
                      <a:pPr marL="0" marR="0" lvl="0" indent="0" algn="just" rtl="0">
                        <a:lnSpc>
                          <a:spcPct val="100000"/>
                        </a:lnSpc>
                        <a:spcBef>
                          <a:spcPts val="0"/>
                        </a:spcBef>
                        <a:spcAft>
                          <a:spcPts val="0"/>
                        </a:spcAft>
                        <a:buNone/>
                      </a:pPr>
                      <a:r>
                        <a:rPr lang="en" sz="1200" dirty="0">
                          <a:solidFill>
                            <a:srgbClr val="000000"/>
                          </a:solidFill>
                        </a:rPr>
                        <a:t>ज़िला</a:t>
                      </a:r>
                      <a:endParaRPr sz="1200" dirty="0">
                        <a:solidFill>
                          <a:srgbClr val="000000"/>
                        </a:solidFill>
                        <a:latin typeface="Calibri"/>
                        <a:ea typeface="Calibri"/>
                        <a:cs typeface="Calibri"/>
                        <a:sym typeface="Calibri"/>
                      </a:endParaRPr>
                    </a:p>
                  </a:txBody>
                  <a:tcPr marL="68575" marR="68575" marT="0" marB="0"/>
                </a:tc>
                <a:tc>
                  <a:txBody>
                    <a:bodyPr/>
                    <a:lstStyle/>
                    <a:p>
                      <a:pPr marL="0" lvl="0" indent="0" algn="ctr" rtl="0">
                        <a:lnSpc>
                          <a:spcPct val="150000"/>
                        </a:lnSpc>
                        <a:spcBef>
                          <a:spcPts val="0"/>
                        </a:spcBef>
                        <a:spcAft>
                          <a:spcPts val="0"/>
                        </a:spcAft>
                        <a:buNone/>
                      </a:pPr>
                      <a:r>
                        <a:rPr lang="en" sz="1400"/>
                        <a:t>जिला कार्यक्रम प्रबंधक (एफएनएचडब्ल्यू प्रभारी)</a:t>
                      </a:r>
                      <a:endParaRPr sz="1400"/>
                    </a:p>
                  </a:txBody>
                  <a:tcPr marL="68575" marR="68575" marT="0" marB="0"/>
                </a:tc>
                <a:tc>
                  <a:txBody>
                    <a:bodyPr/>
                    <a:lstStyle/>
                    <a:p>
                      <a:pPr marL="0" lvl="0" indent="0" algn="ctr" rtl="0">
                        <a:lnSpc>
                          <a:spcPct val="150000"/>
                        </a:lnSpc>
                        <a:spcBef>
                          <a:spcPts val="0"/>
                        </a:spcBef>
                        <a:spcAft>
                          <a:spcPts val="0"/>
                        </a:spcAft>
                        <a:buNone/>
                      </a:pPr>
                      <a:r>
                        <a:rPr lang="en" sz="1400" dirty="0"/>
                        <a:t>संबंधित विभागों के जिला स्तरीय प्रतिनिधि</a:t>
                      </a:r>
                      <a:endParaRPr sz="1400" dirty="0"/>
                    </a:p>
                  </a:txBody>
                  <a:tcPr marL="68575" marR="68575" marT="0" marB="0"/>
                </a:tc>
                <a:tc>
                  <a:txBody>
                    <a:bodyPr/>
                    <a:lstStyle/>
                    <a:p>
                      <a:pPr marL="0" lvl="0" indent="0" algn="ctr" rtl="0">
                        <a:lnSpc>
                          <a:spcPct val="150000"/>
                        </a:lnSpc>
                        <a:spcBef>
                          <a:spcPts val="0"/>
                        </a:spcBef>
                        <a:spcAft>
                          <a:spcPts val="0"/>
                        </a:spcAft>
                        <a:buNone/>
                      </a:pPr>
                      <a:r>
                        <a:rPr lang="en" sz="1400" dirty="0"/>
                        <a:t>त्रैमासिक</a:t>
                      </a:r>
                      <a:endParaRPr sz="1400" dirty="0"/>
                    </a:p>
                  </a:txBody>
                  <a:tcPr marL="68575" marR="68575" marT="0" marB="0"/>
                </a:tc>
                <a:extLst>
                  <a:ext uri="{0D108BD9-81ED-4DB2-BD59-A6C34878D82A}">
                    <a16:rowId xmlns:a16="http://schemas.microsoft.com/office/drawing/2014/main" val="1093607515"/>
                  </a:ext>
                </a:extLst>
              </a:tr>
              <a:tr h="630949">
                <a:tc>
                  <a:txBody>
                    <a:bodyPr/>
                    <a:lstStyle/>
                    <a:p>
                      <a:pPr marL="0" lvl="0" indent="0" algn="l" rtl="0">
                        <a:spcBef>
                          <a:spcPts val="0"/>
                        </a:spcBef>
                        <a:spcAft>
                          <a:spcPts val="0"/>
                        </a:spcAft>
                        <a:buNone/>
                      </a:pPr>
                      <a:r>
                        <a:rPr lang="en" sz="1200">
                          <a:solidFill>
                            <a:schemeClr val="dk1"/>
                          </a:solidFill>
                        </a:rPr>
                        <a:t>ब्लाक</a:t>
                      </a:r>
                      <a:endParaRPr sz="1200">
                        <a:solidFill>
                          <a:schemeClr val="dk1"/>
                        </a:solidFill>
                      </a:endParaRPr>
                    </a:p>
                  </a:txBody>
                  <a:tcPr marL="68575" marR="68575" marT="0" marB="0"/>
                </a:tc>
                <a:tc>
                  <a:txBody>
                    <a:bodyPr/>
                    <a:lstStyle/>
                    <a:p>
                      <a:pPr marL="0" lvl="0" indent="0" algn="ctr" rtl="0">
                        <a:lnSpc>
                          <a:spcPct val="150000"/>
                        </a:lnSpc>
                        <a:spcBef>
                          <a:spcPts val="0"/>
                        </a:spcBef>
                        <a:spcAft>
                          <a:spcPts val="0"/>
                        </a:spcAft>
                        <a:buNone/>
                      </a:pPr>
                      <a:r>
                        <a:rPr lang="en" sz="1400"/>
                        <a:t>प्रखंड कार्यक्रम प्रबंधक (एफएनएचडब्ल्यू प्रभारी)</a:t>
                      </a:r>
                      <a:endParaRPr sz="1400"/>
                    </a:p>
                  </a:txBody>
                  <a:tcPr marL="68575" marR="68575" marT="0" marB="0"/>
                </a:tc>
                <a:tc>
                  <a:txBody>
                    <a:bodyPr/>
                    <a:lstStyle/>
                    <a:p>
                      <a:pPr marL="0" lvl="0" indent="0" algn="ctr" rtl="0">
                        <a:lnSpc>
                          <a:spcPct val="150000"/>
                        </a:lnSpc>
                        <a:spcBef>
                          <a:spcPts val="0"/>
                        </a:spcBef>
                        <a:spcAft>
                          <a:spcPts val="0"/>
                        </a:spcAft>
                        <a:buNone/>
                      </a:pPr>
                      <a:r>
                        <a:rPr lang="en" sz="1400" dirty="0"/>
                        <a:t>संबंधित विभागों के प्रखंड स्तरीय प्रतिनिधि</a:t>
                      </a:r>
                      <a:endParaRPr sz="1400" dirty="0"/>
                    </a:p>
                  </a:txBody>
                  <a:tcPr marL="68575" marR="68575" marT="0" marB="0"/>
                </a:tc>
                <a:tc>
                  <a:txBody>
                    <a:bodyPr/>
                    <a:lstStyle/>
                    <a:p>
                      <a:pPr marL="0" lvl="0" indent="0" algn="ctr" rtl="0">
                        <a:lnSpc>
                          <a:spcPct val="150000"/>
                        </a:lnSpc>
                        <a:spcBef>
                          <a:spcPts val="0"/>
                        </a:spcBef>
                        <a:spcAft>
                          <a:spcPts val="0"/>
                        </a:spcAft>
                        <a:buNone/>
                      </a:pPr>
                      <a:r>
                        <a:rPr lang="en" sz="1400" dirty="0"/>
                        <a:t>त्रैमासिक</a:t>
                      </a:r>
                      <a:endParaRPr sz="1400" dirty="0"/>
                    </a:p>
                  </a:txBody>
                  <a:tcPr marL="68575" marR="68575" marT="0" marB="0"/>
                </a:tc>
                <a:extLst>
                  <a:ext uri="{0D108BD9-81ED-4DB2-BD59-A6C34878D82A}">
                    <a16:rowId xmlns:a16="http://schemas.microsoft.com/office/drawing/2014/main" val="3208478119"/>
                  </a:ext>
                </a:extLst>
              </a:tr>
              <a:tr h="291729">
                <a:tc>
                  <a:txBody>
                    <a:bodyPr/>
                    <a:lstStyle/>
                    <a:p>
                      <a:pPr marL="0" lvl="0" indent="0" algn="l" rtl="0">
                        <a:spcBef>
                          <a:spcPts val="0"/>
                        </a:spcBef>
                        <a:spcAft>
                          <a:spcPts val="0"/>
                        </a:spcAft>
                        <a:buNone/>
                      </a:pPr>
                      <a:r>
                        <a:rPr lang="en" sz="1200">
                          <a:solidFill>
                            <a:schemeClr val="dk1"/>
                          </a:solidFill>
                        </a:rPr>
                        <a:t>सीएलएफ</a:t>
                      </a:r>
                      <a:endParaRPr sz="1200">
                        <a:solidFill>
                          <a:schemeClr val="dk1"/>
                        </a:solidFill>
                      </a:endParaRPr>
                    </a:p>
                  </a:txBody>
                  <a:tcPr marL="68575" marR="68575" marT="0" marB="0"/>
                </a:tc>
                <a:tc>
                  <a:txBody>
                    <a:bodyPr/>
                    <a:lstStyle/>
                    <a:p>
                      <a:pPr marL="0" lvl="0" indent="0" algn="ctr" rtl="0">
                        <a:lnSpc>
                          <a:spcPct val="150000"/>
                        </a:lnSpc>
                        <a:spcBef>
                          <a:spcPts val="0"/>
                        </a:spcBef>
                        <a:spcAft>
                          <a:spcPts val="0"/>
                        </a:spcAft>
                        <a:buNone/>
                      </a:pPr>
                      <a:r>
                        <a:rPr lang="en" sz="1400" dirty="0"/>
                        <a:t>सीएलएफ लीडर / सैक (SAC) / ओबी / ईसी</a:t>
                      </a:r>
                      <a:endParaRPr sz="1400" dirty="0"/>
                    </a:p>
                  </a:txBody>
                  <a:tcPr marL="68575" marR="68575" marT="0" marB="0"/>
                </a:tc>
                <a:tc>
                  <a:txBody>
                    <a:bodyPr/>
                    <a:lstStyle/>
                    <a:p>
                      <a:pPr marL="0" lvl="0" indent="0" algn="ctr" rtl="0">
                        <a:lnSpc>
                          <a:spcPct val="150000"/>
                        </a:lnSpc>
                        <a:spcBef>
                          <a:spcPts val="0"/>
                        </a:spcBef>
                        <a:spcAft>
                          <a:spcPts val="0"/>
                        </a:spcAft>
                        <a:buNone/>
                      </a:pPr>
                      <a:r>
                        <a:rPr lang="en" sz="1400" dirty="0"/>
                        <a:t>पर्यवेक्षक और एएनएम, पीआरआई सदस्य</a:t>
                      </a:r>
                      <a:endParaRPr sz="1400" dirty="0"/>
                    </a:p>
                  </a:txBody>
                  <a:tcPr marL="68575" marR="68575" marT="0" marB="0"/>
                </a:tc>
                <a:tc>
                  <a:txBody>
                    <a:bodyPr/>
                    <a:lstStyle/>
                    <a:p>
                      <a:pPr marL="0" lvl="0" indent="0" algn="ctr" rtl="0">
                        <a:lnSpc>
                          <a:spcPct val="150000"/>
                        </a:lnSpc>
                        <a:spcBef>
                          <a:spcPts val="0"/>
                        </a:spcBef>
                        <a:spcAft>
                          <a:spcPts val="0"/>
                        </a:spcAft>
                        <a:buNone/>
                      </a:pPr>
                      <a:r>
                        <a:rPr lang="en" sz="1400" dirty="0"/>
                        <a:t>त्रैमासिक</a:t>
                      </a:r>
                      <a:endParaRPr sz="1400" dirty="0"/>
                    </a:p>
                  </a:txBody>
                  <a:tcPr marL="68575" marR="68575" marT="0" marB="0"/>
                </a:tc>
                <a:extLst>
                  <a:ext uri="{0D108BD9-81ED-4DB2-BD59-A6C34878D82A}">
                    <a16:rowId xmlns:a16="http://schemas.microsoft.com/office/drawing/2014/main" val="873008768"/>
                  </a:ext>
                </a:extLst>
              </a:tr>
              <a:tr h="291729">
                <a:tc>
                  <a:txBody>
                    <a:bodyPr/>
                    <a:lstStyle/>
                    <a:p>
                      <a:pPr marL="0" lvl="0" indent="0" algn="l" rtl="0">
                        <a:spcBef>
                          <a:spcPts val="0"/>
                        </a:spcBef>
                        <a:spcAft>
                          <a:spcPts val="0"/>
                        </a:spcAft>
                        <a:buNone/>
                      </a:pPr>
                      <a:r>
                        <a:rPr lang="en" sz="1200" dirty="0">
                          <a:solidFill>
                            <a:schemeClr val="dk1"/>
                          </a:solidFill>
                        </a:rPr>
                        <a:t>वीओ</a:t>
                      </a:r>
                      <a:endParaRPr sz="1200" dirty="0">
                        <a:solidFill>
                          <a:schemeClr val="dk1"/>
                        </a:solidFill>
                      </a:endParaRPr>
                    </a:p>
                  </a:txBody>
                  <a:tcPr marL="68575" marR="68575" marT="0" marB="0"/>
                </a:tc>
                <a:tc>
                  <a:txBody>
                    <a:bodyPr/>
                    <a:lstStyle/>
                    <a:p>
                      <a:pPr marL="0" lvl="0" indent="0" algn="ctr" rtl="0">
                        <a:lnSpc>
                          <a:spcPct val="150000"/>
                        </a:lnSpc>
                        <a:spcBef>
                          <a:spcPts val="0"/>
                        </a:spcBef>
                        <a:spcAft>
                          <a:spcPts val="0"/>
                        </a:spcAft>
                        <a:buNone/>
                      </a:pPr>
                      <a:r>
                        <a:rPr lang="en" sz="1400"/>
                        <a:t>सैक/सीआरपी</a:t>
                      </a:r>
                      <a:endParaRPr sz="1400"/>
                    </a:p>
                  </a:txBody>
                  <a:tcPr marL="68575" marR="68575" marT="0" marB="0"/>
                </a:tc>
                <a:tc>
                  <a:txBody>
                    <a:bodyPr/>
                    <a:lstStyle/>
                    <a:p>
                      <a:pPr marL="0" lvl="0" indent="0" algn="ctr" rtl="0">
                        <a:lnSpc>
                          <a:spcPct val="150000"/>
                        </a:lnSpc>
                        <a:spcBef>
                          <a:spcPts val="0"/>
                        </a:spcBef>
                        <a:spcAft>
                          <a:spcPts val="0"/>
                        </a:spcAft>
                        <a:buNone/>
                      </a:pPr>
                      <a:r>
                        <a:rPr lang="en" sz="1400" dirty="0"/>
                        <a:t>एएनएमएस, आशा और आंगनवाड़ी कार्यकर्ता, पंचायती राज</a:t>
                      </a:r>
                      <a:endParaRPr sz="1400" dirty="0"/>
                    </a:p>
                  </a:txBody>
                  <a:tcPr marL="68575" marR="68575" marT="0" marB="0"/>
                </a:tc>
                <a:tc>
                  <a:txBody>
                    <a:bodyPr/>
                    <a:lstStyle/>
                    <a:p>
                      <a:pPr marL="0" lvl="0" indent="0" algn="ctr" rtl="0">
                        <a:lnSpc>
                          <a:spcPct val="150000"/>
                        </a:lnSpc>
                        <a:spcBef>
                          <a:spcPts val="0"/>
                        </a:spcBef>
                        <a:spcAft>
                          <a:spcPts val="0"/>
                        </a:spcAft>
                        <a:buNone/>
                      </a:pPr>
                      <a:r>
                        <a:rPr lang="en" sz="1400" dirty="0"/>
                        <a:t>मासिक</a:t>
                      </a:r>
                      <a:endParaRPr sz="1400" dirty="0"/>
                    </a:p>
                  </a:txBody>
                  <a:tcPr marL="68575" marR="68575" marT="0" marB="0"/>
                </a:tc>
                <a:extLst>
                  <a:ext uri="{0D108BD9-81ED-4DB2-BD59-A6C34878D82A}">
                    <a16:rowId xmlns:a16="http://schemas.microsoft.com/office/drawing/2014/main" val="1583931399"/>
                  </a:ext>
                </a:extLst>
              </a:tr>
            </a:tbl>
          </a:graphicData>
        </a:graphic>
      </p:graphicFrame>
      <p:sp>
        <p:nvSpPr>
          <p:cNvPr id="3" name="Rectangle 2"/>
          <p:cNvSpPr/>
          <p:nvPr/>
        </p:nvSpPr>
        <p:spPr>
          <a:xfrm>
            <a:off x="7074161" y="1808197"/>
            <a:ext cx="4055406" cy="369332"/>
          </a:xfrm>
          <a:prstGeom prst="rect">
            <a:avLst/>
          </a:prstGeom>
          <a:ln>
            <a:solidFill>
              <a:schemeClr val="accent1"/>
            </a:solidFill>
          </a:ln>
        </p:spPr>
        <p:txBody>
          <a:bodyPr wrap="none">
            <a:spAutoFit/>
          </a:bodyPr>
          <a:lstStyle/>
          <a:p>
            <a:pPr marL="0" marR="0" lvl="0" indent="0" algn="l" rtl="0">
              <a:spcBef>
                <a:spcPts val="0"/>
              </a:spcBef>
              <a:spcAft>
                <a:spcPts val="0"/>
              </a:spcAft>
              <a:buNone/>
            </a:pPr>
            <a:r>
              <a:rPr lang="hi-IN" sz="1800" b="1" dirty="0">
                <a:latin typeface="Calibri"/>
                <a:ea typeface="Calibri"/>
                <a:cs typeface="Calibri"/>
                <a:sym typeface="Calibri"/>
              </a:rPr>
              <a:t>अभिसरण</a:t>
            </a:r>
            <a:r>
              <a:rPr lang="en-IN" sz="1800" b="1" dirty="0">
                <a:latin typeface="Calibri"/>
                <a:ea typeface="Calibri"/>
                <a:cs typeface="Calibri"/>
                <a:sym typeface="Calibri"/>
              </a:rPr>
              <a:t> (convergence)</a:t>
            </a:r>
            <a:r>
              <a:rPr lang="hi-IN" sz="1800" b="1" dirty="0">
                <a:latin typeface="Calibri"/>
                <a:ea typeface="Calibri"/>
                <a:cs typeface="Calibri"/>
                <a:sym typeface="Calibri"/>
              </a:rPr>
              <a:t> बैठक की अनुसूची</a:t>
            </a:r>
            <a:endParaRPr lang="hi-IN" sz="1800" dirty="0">
              <a:solidFill>
                <a:srgbClr val="000000"/>
              </a:solidFill>
              <a:latin typeface="Calibri"/>
              <a:ea typeface="Calibri"/>
              <a:cs typeface="Calibri"/>
              <a:sym typeface="Calibri"/>
            </a:endParaRPr>
          </a:p>
        </p:txBody>
      </p:sp>
      <p:sp>
        <p:nvSpPr>
          <p:cNvPr id="6" name="Content Placeholder 2"/>
          <p:cNvSpPr>
            <a:spLocks noGrp="1"/>
          </p:cNvSpPr>
          <p:nvPr>
            <p:ph idx="1"/>
          </p:nvPr>
        </p:nvSpPr>
        <p:spPr>
          <a:xfrm>
            <a:off x="838197" y="2562225"/>
            <a:ext cx="4274542" cy="3323117"/>
          </a:xfrm>
          <a:solidFill>
            <a:schemeClr val="accent4">
              <a:lumMod val="20000"/>
              <a:lumOff val="80000"/>
            </a:schemeClr>
          </a:solidFill>
        </p:spPr>
        <p:txBody>
          <a:bodyPr>
            <a:noAutofit/>
          </a:bodyPr>
          <a:lstStyle/>
          <a:p>
            <a:pPr marL="0" lvl="0" indent="0" algn="l" rtl="0">
              <a:spcBef>
                <a:spcPts val="1200"/>
              </a:spcBef>
              <a:spcAft>
                <a:spcPts val="0"/>
              </a:spcAft>
              <a:buClr>
                <a:schemeClr val="dk1"/>
              </a:buClr>
              <a:buSzPts val="1100"/>
              <a:buFont typeface="Arial"/>
              <a:buNone/>
            </a:pPr>
            <a:r>
              <a:rPr lang="hi-IN" sz="2000" b="1" dirty="0"/>
              <a:t>उद्देश्य</a:t>
            </a:r>
          </a:p>
          <a:p>
            <a:pPr lvl="0" algn="l" rtl="0">
              <a:spcBef>
                <a:spcPts val="1200"/>
              </a:spcBef>
              <a:spcAft>
                <a:spcPts val="0"/>
              </a:spcAft>
              <a:buClr>
                <a:schemeClr val="dk1"/>
              </a:buClr>
              <a:buSzPts val="1100"/>
              <a:buFont typeface="Wingdings" panose="05000000000000000000" pitchFamily="2" charset="2"/>
              <a:buChar char="q"/>
            </a:pPr>
            <a:r>
              <a:rPr lang="hi-IN" sz="1600" dirty="0"/>
              <a:t>अभिसरण के क्षेत्रों और उनमें प्रमुख मुद्दों की पहचान करना</a:t>
            </a:r>
          </a:p>
          <a:p>
            <a:pPr lvl="0" algn="l" rtl="0">
              <a:spcBef>
                <a:spcPts val="1200"/>
              </a:spcBef>
              <a:spcAft>
                <a:spcPts val="0"/>
              </a:spcAft>
              <a:buClr>
                <a:schemeClr val="dk1"/>
              </a:buClr>
              <a:buSzPts val="1100"/>
              <a:buFont typeface="Wingdings" panose="05000000000000000000" pitchFamily="2" charset="2"/>
              <a:buChar char="q"/>
            </a:pPr>
            <a:r>
              <a:rPr lang="hi-IN" sz="1600" dirty="0"/>
              <a:t>मुद्दों को प्राथमिकता देना और समाधान के उपाय सुझाना                             </a:t>
            </a:r>
          </a:p>
          <a:p>
            <a:pPr lvl="0" algn="l" rtl="0">
              <a:spcBef>
                <a:spcPts val="1200"/>
              </a:spcBef>
              <a:spcAft>
                <a:spcPts val="0"/>
              </a:spcAft>
              <a:buClr>
                <a:schemeClr val="dk1"/>
              </a:buClr>
              <a:buSzPts val="1100"/>
              <a:buFont typeface="Wingdings" panose="05000000000000000000" pitchFamily="2" charset="2"/>
              <a:buChar char="q"/>
            </a:pPr>
            <a:r>
              <a:rPr lang="hi-IN" sz="1600" dirty="0"/>
              <a:t>प्रासंगिक हितधारकों की पहचान करना और जिम्मेदारी सौंपना</a:t>
            </a:r>
          </a:p>
          <a:p>
            <a:pPr lvl="0" algn="l" rtl="0">
              <a:spcBef>
                <a:spcPts val="1200"/>
              </a:spcBef>
              <a:spcAft>
                <a:spcPts val="0"/>
              </a:spcAft>
              <a:buClr>
                <a:schemeClr val="dk1"/>
              </a:buClr>
              <a:buSzPts val="1100"/>
              <a:buFont typeface="Wingdings" panose="05000000000000000000" pitchFamily="2" charset="2"/>
              <a:buChar char="q"/>
            </a:pPr>
            <a:r>
              <a:rPr lang="hi-IN" sz="1600" dirty="0"/>
              <a:t>समाधान के लिए समय सीमा तय करने और मुद्दों को आगे बढ़ाने</a:t>
            </a:r>
            <a:r>
              <a:rPr lang="en-IN" sz="1600" dirty="0"/>
              <a:t> </a:t>
            </a:r>
            <a:r>
              <a:rPr lang="hi-IN" sz="1600" dirty="0"/>
              <a:t>के लिए</a:t>
            </a:r>
          </a:p>
        </p:txBody>
      </p:sp>
      <p:sp>
        <p:nvSpPr>
          <p:cNvPr id="7" name="Rectangle 6"/>
          <p:cNvSpPr/>
          <p:nvPr/>
        </p:nvSpPr>
        <p:spPr>
          <a:xfrm>
            <a:off x="838199" y="1230513"/>
            <a:ext cx="10920413" cy="646331"/>
          </a:xfrm>
          <a:prstGeom prst="rect">
            <a:avLst/>
          </a:prstGeom>
        </p:spPr>
        <p:txBody>
          <a:bodyPr wrap="square">
            <a:spAutoFit/>
          </a:bodyPr>
          <a:lstStyle/>
          <a:p>
            <a:pPr marL="0" lvl="0" indent="0" algn="l" rtl="0">
              <a:spcBef>
                <a:spcPts val="0"/>
              </a:spcBef>
              <a:spcAft>
                <a:spcPts val="0"/>
              </a:spcAft>
              <a:buNone/>
            </a:pPr>
            <a:r>
              <a:rPr lang="hi-IN" dirty="0"/>
              <a:t>एफएनएचडब्ल्यू सेवाओं और अधिकारों को बेहतर बनाने के लिए संबंधित विभागों (स्वास्थ्य, डब्ल्यूसीडी और पीआरआई आदि) के अधिकारियों के साथ समन्वय करना।</a:t>
            </a:r>
          </a:p>
        </p:txBody>
      </p:sp>
      <p:sp>
        <p:nvSpPr>
          <p:cNvPr id="8" name="Rectangle 7"/>
          <p:cNvSpPr/>
          <p:nvPr/>
        </p:nvSpPr>
        <p:spPr>
          <a:xfrm>
            <a:off x="1927296" y="6283188"/>
            <a:ext cx="8742217" cy="523220"/>
          </a:xfrm>
          <a:prstGeom prst="rect">
            <a:avLst/>
          </a:prstGeom>
          <a:solidFill>
            <a:schemeClr val="bg1"/>
          </a:solidFill>
        </p:spPr>
        <p:txBody>
          <a:bodyPr wrap="square" rtlCol="0">
            <a:spAutoFit/>
          </a:bodyPr>
          <a:lstStyle/>
          <a:p>
            <a:r>
              <a:rPr lang="en-US" sz="1400" b="1" dirty="0"/>
              <a:t>Note: States may modify the schedule and protocol based on their State implementation structure. </a:t>
            </a:r>
          </a:p>
          <a:p>
            <a:r>
              <a:rPr lang="en-IN" sz="1400" b="1" dirty="0"/>
              <a:t>Note: </a:t>
            </a:r>
            <a:r>
              <a:rPr lang="hi-IN" sz="1400" b="1" dirty="0"/>
              <a:t>राज्य अपने कार्यान्वयन ढांचे के आधार पर अनुसूची और प्रोटोकॉल को संशोधित कर सकते हैं</a:t>
            </a:r>
            <a:r>
              <a:rPr lang="en-IN" sz="1400" b="1" dirty="0"/>
              <a:t>|</a:t>
            </a:r>
            <a:endParaRPr lang="en-US" sz="1400" b="1" dirty="0"/>
          </a:p>
        </p:txBody>
      </p:sp>
    </p:spTree>
    <p:extLst>
      <p:ext uri="{BB962C8B-B14F-4D97-AF65-F5344CB8AC3E}">
        <p14:creationId xmlns:p14="http://schemas.microsoft.com/office/powerpoint/2010/main" val="34520749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38198" y="6419092"/>
            <a:ext cx="5694218" cy="338554"/>
          </a:xfrm>
          <a:prstGeom prst="rect">
            <a:avLst/>
          </a:prstGeom>
          <a:solidFill>
            <a:schemeClr val="bg1"/>
          </a:solidFill>
        </p:spPr>
        <p:txBody>
          <a:bodyPr wrap="square" rtlCol="0">
            <a:spAutoFit/>
          </a:bodyPr>
          <a:lstStyle/>
          <a:p>
            <a:pPr lvl="0"/>
            <a:r>
              <a:rPr lang="hi-IN" sz="1600" dirty="0">
                <a:solidFill>
                  <a:schemeClr val="dk1"/>
                </a:solidFill>
              </a:rPr>
              <a:t>स्लाइड नंबर </a:t>
            </a:r>
            <a:r>
              <a:rPr lang="en-IN" sz="1600" dirty="0">
                <a:solidFill>
                  <a:schemeClr val="dk1"/>
                </a:solidFill>
              </a:rPr>
              <a:t>30</a:t>
            </a:r>
            <a:r>
              <a:rPr lang="hi-IN" sz="1600" dirty="0">
                <a:solidFill>
                  <a:schemeClr val="dk1"/>
                </a:solidFill>
              </a:rPr>
              <a:t> और </a:t>
            </a:r>
            <a:r>
              <a:rPr lang="en-IN" sz="1600" dirty="0">
                <a:solidFill>
                  <a:schemeClr val="dk1"/>
                </a:solidFill>
              </a:rPr>
              <a:t>31</a:t>
            </a:r>
            <a:r>
              <a:rPr lang="hi-IN" sz="1600" dirty="0">
                <a:solidFill>
                  <a:schemeClr val="dk1"/>
                </a:solidFill>
              </a:rPr>
              <a:t> पर दिए गए प्रारूपों को देखें।.</a:t>
            </a:r>
            <a:endParaRPr lang="hi-IN" sz="1600" dirty="0"/>
          </a:p>
        </p:txBody>
      </p:sp>
      <p:sp>
        <p:nvSpPr>
          <p:cNvPr id="6" name="Rectangle 5"/>
          <p:cNvSpPr/>
          <p:nvPr/>
        </p:nvSpPr>
        <p:spPr>
          <a:xfrm>
            <a:off x="747295" y="1399523"/>
            <a:ext cx="7006056" cy="4208844"/>
          </a:xfrm>
          <a:prstGeom prst="rect">
            <a:avLst/>
          </a:prstGeom>
        </p:spPr>
        <p:txBody>
          <a:bodyPr wrap="square">
            <a:spAutoFit/>
          </a:bodyPr>
          <a:lstStyle/>
          <a:p>
            <a:pPr marL="457200" lvl="0" indent="-317500">
              <a:lnSpc>
                <a:spcPct val="150000"/>
              </a:lnSpc>
              <a:buSzPts val="1400"/>
              <a:buChar char="●"/>
            </a:pPr>
            <a:r>
              <a:rPr lang="hi-IN" sz="2000" dirty="0"/>
              <a:t>सुझाई गई आवृत्ति के अनुसार अभिसरण बैठक आयोजित करें</a:t>
            </a:r>
          </a:p>
          <a:p>
            <a:pPr marL="457200" lvl="0" indent="-317500">
              <a:lnSpc>
                <a:spcPct val="150000"/>
              </a:lnSpc>
              <a:buSzPts val="1400"/>
              <a:buChar char="●"/>
            </a:pPr>
            <a:r>
              <a:rPr lang="hi-IN" sz="2000" dirty="0"/>
              <a:t>सभी संबंधित प्रतिभागियों को पहले से सूचित करें</a:t>
            </a:r>
          </a:p>
          <a:p>
            <a:pPr marL="457200" lvl="0" indent="-317500">
              <a:lnSpc>
                <a:spcPct val="150000"/>
              </a:lnSpc>
              <a:buSzPts val="1400"/>
              <a:buChar char="●"/>
            </a:pPr>
            <a:r>
              <a:rPr lang="hi-IN" sz="2000" dirty="0"/>
              <a:t>सीएलएफ/वीओ स्तर अभिसरण बैठक प्रारूपों का प्रयोग करें</a:t>
            </a:r>
          </a:p>
          <a:p>
            <a:pPr marL="457200" lvl="0" indent="-317500">
              <a:lnSpc>
                <a:spcPct val="150000"/>
              </a:lnSpc>
              <a:buSzPts val="1400"/>
              <a:buChar char="●"/>
            </a:pPr>
            <a:r>
              <a:rPr lang="hi-IN" sz="2000" dirty="0"/>
              <a:t>अभिसरण मुद्दे की पहचान करें और विशिष्ट कार्यों का सुझाव दें और हितधारकों के साथ चर्चा करें</a:t>
            </a:r>
          </a:p>
          <a:p>
            <a:pPr marL="457200" lvl="0" indent="-317500">
              <a:lnSpc>
                <a:spcPct val="150000"/>
              </a:lnSpc>
              <a:buSzPts val="1400"/>
              <a:buChar char="●"/>
            </a:pPr>
            <a:r>
              <a:rPr lang="hi-IN" sz="2000" dirty="0"/>
              <a:t>सुधारात्मक कार्रवाई के लिए संबंधित विभाग को जिम्मेदारी सौंपें</a:t>
            </a:r>
          </a:p>
          <a:p>
            <a:pPr marL="457200" lvl="0" indent="-317500">
              <a:lnSpc>
                <a:spcPct val="150000"/>
              </a:lnSpc>
              <a:buSzPts val="1400"/>
              <a:buChar char="●"/>
            </a:pPr>
            <a:r>
              <a:rPr lang="hi-IN" sz="2000" dirty="0"/>
              <a:t>लगातार/उच्च क्रम के मुद्दों को बढ़ाया जा सकता है</a:t>
            </a:r>
          </a:p>
          <a:p>
            <a:pPr marL="457200" lvl="0" indent="-317500">
              <a:lnSpc>
                <a:spcPct val="150000"/>
              </a:lnSpc>
              <a:buSzPts val="1400"/>
              <a:buChar char="●"/>
            </a:pPr>
            <a:r>
              <a:rPr lang="hi-IN" sz="2000" dirty="0"/>
              <a:t>बैठक के मिनट्स रिकॉर्ड करें और सभी के साथ साझा करें</a:t>
            </a:r>
          </a:p>
        </p:txBody>
      </p:sp>
      <p:pic>
        <p:nvPicPr>
          <p:cNvPr id="10" name="Picture 9"/>
          <p:cNvPicPr>
            <a:picLocks noChangeAspect="1"/>
          </p:cNvPicPr>
          <p:nvPr/>
        </p:nvPicPr>
        <p:blipFill rotWithShape="1">
          <a:blip r:embed="rId2"/>
          <a:srcRect l="9876" r="8077"/>
          <a:stretch/>
        </p:blipFill>
        <p:spPr>
          <a:xfrm>
            <a:off x="8247844" y="4096938"/>
            <a:ext cx="3640567" cy="249143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2" name="Rectangle 1"/>
          <p:cNvSpPr/>
          <p:nvPr/>
        </p:nvSpPr>
        <p:spPr>
          <a:xfrm>
            <a:off x="8368145" y="1399523"/>
            <a:ext cx="3449782" cy="1815882"/>
          </a:xfrm>
          <a:prstGeom prst="rect">
            <a:avLst/>
          </a:prstGeom>
          <a:solidFill>
            <a:schemeClr val="bg2"/>
          </a:solidFill>
        </p:spPr>
        <p:txBody>
          <a:bodyPr wrap="square">
            <a:spAutoFit/>
          </a:bodyPr>
          <a:lstStyle/>
          <a:p>
            <a:pPr lvl="0"/>
            <a:r>
              <a:rPr lang="hi-IN" sz="1600" dirty="0"/>
              <a:t>नीचे के स्तरों से निरंतर अभिसरण मुद्दों को राज्य को सूचित किया जाना चाहिए और राज्य अपने जिला और ब्लॉक स्तर के अधिकारियों को आधिकारिक संचार की सुविधा के लिए अन्य संबंधित विभागों के प्रमुखों के साथ अभिसरण करेंगे।</a:t>
            </a:r>
          </a:p>
        </p:txBody>
      </p:sp>
      <p:sp>
        <p:nvSpPr>
          <p:cNvPr id="7" name="Rectangle 6"/>
          <p:cNvSpPr/>
          <p:nvPr/>
        </p:nvSpPr>
        <p:spPr>
          <a:xfrm>
            <a:off x="838198" y="429585"/>
            <a:ext cx="4248152" cy="726312"/>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 sz="2800" dirty="0"/>
              <a:t>अनुसरण करने के लिए कदम</a:t>
            </a:r>
            <a:endParaRPr lang="en-IN" sz="2800" dirty="0">
              <a:latin typeface="+mj-lt"/>
            </a:endParaRPr>
          </a:p>
        </p:txBody>
      </p:sp>
    </p:spTree>
    <p:extLst>
      <p:ext uri="{BB962C8B-B14F-4D97-AF65-F5344CB8AC3E}">
        <p14:creationId xmlns:p14="http://schemas.microsoft.com/office/powerpoint/2010/main" val="2612303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circle(in)">
                                      <p:cBhvr>
                                        <p:cTn id="14" dur="2000"/>
                                        <p:tgtEl>
                                          <p:spTgt spid="2"/>
                                        </p:tgtEl>
                                      </p:cBhvr>
                                    </p:animEffect>
                                  </p:childTnLst>
                                </p:cTn>
                              </p:par>
                              <p:par>
                                <p:cTn id="15" presetID="6" presetClass="entr" presetSubtype="16"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circle(in)">
                                      <p:cBhvr>
                                        <p:cTn id="17" dur="2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198828271"/>
              </p:ext>
            </p:extLst>
          </p:nvPr>
        </p:nvGraphicFramePr>
        <p:xfrm>
          <a:off x="819150" y="135808"/>
          <a:ext cx="10962225" cy="6627084"/>
        </p:xfrm>
        <a:graphic>
          <a:graphicData uri="http://schemas.openxmlformats.org/drawingml/2006/table">
            <a:tbl>
              <a:tblPr firstRow="1" bandRow="1">
                <a:tableStyleId>{5C22544A-7EE6-4342-B048-85BDC9FD1C3A}</a:tableStyleId>
              </a:tblPr>
              <a:tblGrid>
                <a:gridCol w="1654706">
                  <a:extLst>
                    <a:ext uri="{9D8B030D-6E8A-4147-A177-3AD203B41FA5}">
                      <a16:colId xmlns:a16="http://schemas.microsoft.com/office/drawing/2014/main" val="333451383"/>
                    </a:ext>
                  </a:extLst>
                </a:gridCol>
                <a:gridCol w="2919841">
                  <a:extLst>
                    <a:ext uri="{9D8B030D-6E8A-4147-A177-3AD203B41FA5}">
                      <a16:colId xmlns:a16="http://schemas.microsoft.com/office/drawing/2014/main" val="1246037428"/>
                    </a:ext>
                  </a:extLst>
                </a:gridCol>
                <a:gridCol w="6387678">
                  <a:extLst>
                    <a:ext uri="{9D8B030D-6E8A-4147-A177-3AD203B41FA5}">
                      <a16:colId xmlns:a16="http://schemas.microsoft.com/office/drawing/2014/main" val="459755940"/>
                    </a:ext>
                  </a:extLst>
                </a:gridCol>
              </a:tblGrid>
              <a:tr h="452204">
                <a:tc gridSpan="3">
                  <a:txBody>
                    <a:bodyPr/>
                    <a:lstStyle/>
                    <a:p>
                      <a:pPr marL="0" lvl="0" indent="0" algn="ctr" rtl="0">
                        <a:lnSpc>
                          <a:spcPct val="115000"/>
                        </a:lnSpc>
                        <a:spcBef>
                          <a:spcPts val="0"/>
                        </a:spcBef>
                        <a:spcAft>
                          <a:spcPts val="0"/>
                        </a:spcAft>
                        <a:buNone/>
                      </a:pPr>
                      <a:r>
                        <a:rPr lang="hi-IN" sz="2400" b="1" dirty="0"/>
                        <a:t>अभिसरण के संभावित क्षेत्र</a:t>
                      </a:r>
                    </a:p>
                  </a:txBody>
                  <a:tcPr/>
                </a:tc>
                <a:tc hMerge="1">
                  <a:txBody>
                    <a:bodyPr/>
                    <a:lstStyle/>
                    <a:p>
                      <a:endParaRPr lang="en-IN" sz="1500" dirty="0"/>
                    </a:p>
                  </a:txBody>
                  <a:tcPr/>
                </a:tc>
                <a:tc hMerge="1">
                  <a:txBody>
                    <a:bodyPr/>
                    <a:lstStyle/>
                    <a:p>
                      <a:endParaRPr lang="en-IN" sz="1500" dirty="0"/>
                    </a:p>
                  </a:txBody>
                  <a:tcPr/>
                </a:tc>
                <a:extLst>
                  <a:ext uri="{0D108BD9-81ED-4DB2-BD59-A6C34878D82A}">
                    <a16:rowId xmlns:a16="http://schemas.microsoft.com/office/drawing/2014/main" val="1160764677"/>
                  </a:ext>
                </a:extLst>
              </a:tr>
              <a:tr h="452204">
                <a:tc>
                  <a:txBody>
                    <a:bodyPr/>
                    <a:lstStyle/>
                    <a:p>
                      <a:pPr marL="0" lvl="0" indent="0" algn="l" rtl="0">
                        <a:lnSpc>
                          <a:spcPct val="115000"/>
                        </a:lnSpc>
                        <a:spcBef>
                          <a:spcPts val="0"/>
                        </a:spcBef>
                        <a:spcAft>
                          <a:spcPts val="0"/>
                        </a:spcAft>
                        <a:buNone/>
                      </a:pPr>
                      <a:r>
                        <a:rPr lang="en" sz="1600">
                          <a:solidFill>
                            <a:schemeClr val="bg1"/>
                          </a:solidFill>
                        </a:rPr>
                        <a:t>केंद्र बिंदु के क्षेत्र</a:t>
                      </a:r>
                      <a:endParaRPr sz="1600">
                        <a:solidFill>
                          <a:schemeClr val="bg1"/>
                        </a:solidFill>
                      </a:endParaRPr>
                    </a:p>
                  </a:txBody>
                  <a:tcPr marL="91425" marR="91425" marT="91425" marB="91425">
                    <a:solidFill>
                      <a:schemeClr val="accent1">
                        <a:lumMod val="50000"/>
                      </a:schemeClr>
                    </a:solidFill>
                  </a:tcPr>
                </a:tc>
                <a:tc>
                  <a:txBody>
                    <a:bodyPr/>
                    <a:lstStyle/>
                    <a:p>
                      <a:pPr marL="0" lvl="0" indent="0" algn="l" rtl="0">
                        <a:lnSpc>
                          <a:spcPct val="115000"/>
                        </a:lnSpc>
                        <a:spcBef>
                          <a:spcPts val="0"/>
                        </a:spcBef>
                        <a:spcAft>
                          <a:spcPts val="0"/>
                        </a:spcAft>
                        <a:buNone/>
                      </a:pPr>
                      <a:r>
                        <a:rPr lang="en" sz="1600">
                          <a:solidFill>
                            <a:schemeClr val="bg1"/>
                          </a:solidFill>
                        </a:rPr>
                        <a:t>डीएवाई-एनआरएलएम के भीतर</a:t>
                      </a:r>
                      <a:endParaRPr sz="1600">
                        <a:solidFill>
                          <a:schemeClr val="bg1"/>
                        </a:solidFill>
                      </a:endParaRPr>
                    </a:p>
                  </a:txBody>
                  <a:tcPr marL="91425" marR="91425" marT="91425" marB="91425">
                    <a:solidFill>
                      <a:schemeClr val="accent1">
                        <a:lumMod val="50000"/>
                      </a:schemeClr>
                    </a:solidFill>
                  </a:tcPr>
                </a:tc>
                <a:tc>
                  <a:txBody>
                    <a:bodyPr/>
                    <a:lstStyle/>
                    <a:p>
                      <a:pPr marL="0" lvl="0" indent="0" algn="l" rtl="0">
                        <a:lnSpc>
                          <a:spcPct val="115000"/>
                        </a:lnSpc>
                        <a:spcBef>
                          <a:spcPts val="0"/>
                        </a:spcBef>
                        <a:spcAft>
                          <a:spcPts val="0"/>
                        </a:spcAft>
                        <a:buNone/>
                      </a:pPr>
                      <a:r>
                        <a:rPr lang="en" sz="1600" dirty="0">
                          <a:solidFill>
                            <a:schemeClr val="bg1"/>
                          </a:solidFill>
                        </a:rPr>
                        <a:t>अन्य विभागों/मंत्रालयों के साथ</a:t>
                      </a:r>
                      <a:endParaRPr sz="1600" dirty="0">
                        <a:solidFill>
                          <a:schemeClr val="bg1"/>
                        </a:solidFill>
                      </a:endParaRPr>
                    </a:p>
                  </a:txBody>
                  <a:tcPr marL="91425" marR="91425" marT="91425" marB="91425">
                    <a:solidFill>
                      <a:schemeClr val="accent1">
                        <a:lumMod val="50000"/>
                      </a:schemeClr>
                    </a:solidFill>
                  </a:tcPr>
                </a:tc>
                <a:extLst>
                  <a:ext uri="{0D108BD9-81ED-4DB2-BD59-A6C34878D82A}">
                    <a16:rowId xmlns:a16="http://schemas.microsoft.com/office/drawing/2014/main" val="3777130731"/>
                  </a:ext>
                </a:extLst>
              </a:tr>
              <a:tr h="1995314">
                <a:tc>
                  <a:txBody>
                    <a:bodyPr/>
                    <a:lstStyle/>
                    <a:p>
                      <a:pPr marL="0" lvl="0" indent="0" algn="l" rtl="0">
                        <a:lnSpc>
                          <a:spcPct val="115000"/>
                        </a:lnSpc>
                        <a:spcBef>
                          <a:spcPts val="0"/>
                        </a:spcBef>
                        <a:spcAft>
                          <a:spcPts val="0"/>
                        </a:spcAft>
                        <a:buNone/>
                      </a:pPr>
                      <a:r>
                        <a:rPr lang="hi-IN" sz="1400" b="1" dirty="0"/>
                        <a:t>खाद्य और पोषण</a:t>
                      </a:r>
                    </a:p>
                  </a:txBody>
                  <a:tcPr/>
                </a:tc>
                <a:tc>
                  <a:txBody>
                    <a:bodyPr/>
                    <a:lstStyle/>
                    <a:p>
                      <a:pPr marL="0" lvl="0" indent="0" algn="l" rtl="0">
                        <a:lnSpc>
                          <a:spcPct val="115000"/>
                        </a:lnSpc>
                        <a:spcBef>
                          <a:spcPts val="0"/>
                        </a:spcBef>
                        <a:spcAft>
                          <a:spcPts val="0"/>
                        </a:spcAft>
                        <a:buNone/>
                      </a:pPr>
                      <a:r>
                        <a:rPr lang="hi-IN" sz="1400" b="1" dirty="0"/>
                        <a:t>कृषि आजीविका</a:t>
                      </a:r>
                    </a:p>
                    <a:p>
                      <a:pPr marL="0" lvl="0" indent="0" algn="l" rtl="0">
                        <a:lnSpc>
                          <a:spcPct val="115000"/>
                        </a:lnSpc>
                        <a:spcBef>
                          <a:spcPts val="0"/>
                        </a:spcBef>
                        <a:spcAft>
                          <a:spcPts val="0"/>
                        </a:spcAft>
                        <a:buNone/>
                      </a:pPr>
                      <a:r>
                        <a:rPr lang="hi-IN" sz="1400" dirty="0"/>
                        <a:t>न्यूट्री-गार्डन/पोल्ट्री/बकरी</a:t>
                      </a:r>
                    </a:p>
                    <a:p>
                      <a:pPr marL="0" lvl="0" indent="0" algn="l" rtl="0">
                        <a:lnSpc>
                          <a:spcPct val="115000"/>
                        </a:lnSpc>
                        <a:spcBef>
                          <a:spcPts val="0"/>
                        </a:spcBef>
                        <a:spcAft>
                          <a:spcPts val="0"/>
                        </a:spcAft>
                        <a:buNone/>
                      </a:pPr>
                      <a:r>
                        <a:rPr lang="hi-IN" sz="1400" b="1" dirty="0"/>
                        <a:t>गैर-कृषि आजीविका</a:t>
                      </a:r>
                    </a:p>
                    <a:p>
                      <a:pPr marL="0" lvl="0" indent="0" algn="l" rtl="0">
                        <a:lnSpc>
                          <a:spcPct val="115000"/>
                        </a:lnSpc>
                        <a:spcBef>
                          <a:spcPts val="0"/>
                        </a:spcBef>
                        <a:spcAft>
                          <a:spcPts val="0"/>
                        </a:spcAft>
                        <a:buNone/>
                      </a:pPr>
                      <a:r>
                        <a:rPr lang="hi-IN" sz="1400" dirty="0"/>
                        <a:t>एफएनएचडब्ल्यू उद्यम</a:t>
                      </a:r>
                    </a:p>
                    <a:p>
                      <a:pPr marL="0" lvl="0" indent="0" algn="l" rtl="0">
                        <a:lnSpc>
                          <a:spcPct val="115000"/>
                        </a:lnSpc>
                        <a:spcBef>
                          <a:spcPts val="0"/>
                        </a:spcBef>
                        <a:spcAft>
                          <a:spcPts val="0"/>
                        </a:spcAft>
                        <a:buNone/>
                      </a:pPr>
                      <a:r>
                        <a:rPr lang="hi-IN" sz="1400" dirty="0"/>
                        <a:t>कृषि आजीविका</a:t>
                      </a:r>
                    </a:p>
                    <a:p>
                      <a:pPr marL="0" lvl="0" indent="0" algn="l" rtl="0">
                        <a:lnSpc>
                          <a:spcPct val="115000"/>
                        </a:lnSpc>
                        <a:spcBef>
                          <a:spcPts val="0"/>
                        </a:spcBef>
                        <a:spcAft>
                          <a:spcPts val="0"/>
                        </a:spcAft>
                        <a:buNone/>
                      </a:pPr>
                      <a:r>
                        <a:rPr lang="hi-IN" sz="1400" dirty="0"/>
                        <a:t>न्यूट्री-गार्डन/पोल्ट्री/बकरी</a:t>
                      </a:r>
                    </a:p>
                    <a:p>
                      <a:pPr marL="0" lvl="0" indent="0" algn="l" rtl="0">
                        <a:lnSpc>
                          <a:spcPct val="115000"/>
                        </a:lnSpc>
                        <a:spcBef>
                          <a:spcPts val="0"/>
                        </a:spcBef>
                        <a:spcAft>
                          <a:spcPts val="0"/>
                        </a:spcAft>
                        <a:buNone/>
                      </a:pPr>
                      <a:r>
                        <a:rPr lang="hi-IN" sz="1400" dirty="0"/>
                        <a:t>गैर-कृषि आजीविका</a:t>
                      </a:r>
                    </a:p>
                    <a:p>
                      <a:pPr marL="0" lvl="0" indent="0" algn="l" rtl="0">
                        <a:lnSpc>
                          <a:spcPct val="115000"/>
                        </a:lnSpc>
                        <a:spcBef>
                          <a:spcPts val="0"/>
                        </a:spcBef>
                        <a:spcAft>
                          <a:spcPts val="0"/>
                        </a:spcAft>
                        <a:buNone/>
                      </a:pPr>
                      <a:r>
                        <a:rPr lang="hi-IN" sz="1400" dirty="0"/>
                        <a:t>एफएनएचडब्ल्यू उद्यम</a:t>
                      </a:r>
                    </a:p>
                  </a:txBody>
                  <a:tcPr/>
                </a:tc>
                <a:tc>
                  <a:txBody>
                    <a:bodyPr/>
                    <a:lstStyle/>
                    <a:p>
                      <a:pPr marL="0" lvl="0" indent="0" algn="l" rtl="0">
                        <a:lnSpc>
                          <a:spcPct val="115000"/>
                        </a:lnSpc>
                        <a:spcBef>
                          <a:spcPts val="0"/>
                        </a:spcBef>
                        <a:spcAft>
                          <a:spcPts val="0"/>
                        </a:spcAft>
                        <a:buNone/>
                      </a:pPr>
                      <a:r>
                        <a:rPr lang="hi-IN" sz="1400" b="1" dirty="0"/>
                        <a:t>खाद्य और सार्वजनिक वितरण प्रणाली विभाग</a:t>
                      </a:r>
                    </a:p>
                    <a:p>
                      <a:pPr marL="0" lvl="0" indent="0" algn="l" rtl="0">
                        <a:lnSpc>
                          <a:spcPct val="115000"/>
                        </a:lnSpc>
                        <a:spcBef>
                          <a:spcPts val="0"/>
                        </a:spcBef>
                        <a:spcAft>
                          <a:spcPts val="0"/>
                        </a:spcAft>
                        <a:buNone/>
                      </a:pPr>
                      <a:r>
                        <a:rPr lang="hi-IN" sz="1400" dirty="0"/>
                        <a:t>सार्वजनिक वितरण प्रणाली (पीडीएस)</a:t>
                      </a:r>
                    </a:p>
                    <a:p>
                      <a:pPr marL="0" lvl="0" indent="0" algn="l" rtl="0">
                        <a:lnSpc>
                          <a:spcPct val="115000"/>
                        </a:lnSpc>
                        <a:spcBef>
                          <a:spcPts val="0"/>
                        </a:spcBef>
                        <a:spcAft>
                          <a:spcPts val="0"/>
                        </a:spcAft>
                        <a:buNone/>
                      </a:pPr>
                      <a:r>
                        <a:rPr lang="hi-IN" sz="1400" b="1" dirty="0"/>
                        <a:t>महिला एवं बाल विकास विभाग</a:t>
                      </a:r>
                    </a:p>
                    <a:p>
                      <a:pPr marL="0" lvl="0" indent="0" algn="l" rtl="0">
                        <a:lnSpc>
                          <a:spcPct val="115000"/>
                        </a:lnSpc>
                        <a:spcBef>
                          <a:spcPts val="0"/>
                        </a:spcBef>
                        <a:spcAft>
                          <a:spcPts val="0"/>
                        </a:spcAft>
                        <a:buNone/>
                      </a:pPr>
                      <a:r>
                        <a:rPr lang="hi-IN" sz="1400" dirty="0"/>
                        <a:t>एकीकृत बाल विकास सेवाएं- टेक होम राशन (टीएचआर), विकास निगरानी और प्रारंभिक बचपन देखभाल और प्री-स्कूल शिक्षा, पोषण अभियान</a:t>
                      </a:r>
                    </a:p>
                    <a:p>
                      <a:pPr marL="0" lvl="0" indent="0" algn="l" rtl="0">
                        <a:lnSpc>
                          <a:spcPct val="115000"/>
                        </a:lnSpc>
                        <a:spcBef>
                          <a:spcPts val="0"/>
                        </a:spcBef>
                        <a:spcAft>
                          <a:spcPts val="0"/>
                        </a:spcAft>
                        <a:buNone/>
                      </a:pPr>
                      <a:r>
                        <a:rPr lang="hi-IN" sz="1400" dirty="0"/>
                        <a:t>प्रधानमंत्री मातृ वंदना योजना (पीएमएमवीवाई)</a:t>
                      </a:r>
                    </a:p>
                    <a:p>
                      <a:pPr marL="0" lvl="0" indent="0" algn="l" rtl="0">
                        <a:lnSpc>
                          <a:spcPct val="115000"/>
                        </a:lnSpc>
                        <a:spcBef>
                          <a:spcPts val="0"/>
                        </a:spcBef>
                        <a:spcAft>
                          <a:spcPts val="0"/>
                        </a:spcAft>
                        <a:buNone/>
                      </a:pPr>
                      <a:r>
                        <a:rPr lang="hi-IN" sz="1400" b="1" dirty="0"/>
                        <a:t>शिक्षा विभाग</a:t>
                      </a:r>
                    </a:p>
                    <a:p>
                      <a:pPr marL="0" lvl="0" indent="0" algn="l" rtl="0">
                        <a:lnSpc>
                          <a:spcPct val="115000"/>
                        </a:lnSpc>
                        <a:spcBef>
                          <a:spcPts val="0"/>
                        </a:spcBef>
                        <a:spcAft>
                          <a:spcPts val="0"/>
                        </a:spcAft>
                        <a:buNone/>
                      </a:pPr>
                      <a:r>
                        <a:rPr lang="hi-IN" sz="1400" dirty="0"/>
                        <a:t>मध्याह्न भोजन (एमडीएम)</a:t>
                      </a:r>
                    </a:p>
                    <a:p>
                      <a:pPr marL="0" lvl="0" indent="0" algn="l" rtl="0">
                        <a:lnSpc>
                          <a:spcPct val="115000"/>
                        </a:lnSpc>
                        <a:spcBef>
                          <a:spcPts val="0"/>
                        </a:spcBef>
                        <a:spcAft>
                          <a:spcPts val="0"/>
                        </a:spcAft>
                        <a:buNone/>
                      </a:pPr>
                      <a:r>
                        <a:rPr lang="hi-IN" sz="1400" b="1" dirty="0"/>
                        <a:t>महात्मा गांधी राष्ट्रीय ग्रामीण रोजगार गारंटी योजना (मनरेगा)</a:t>
                      </a:r>
                    </a:p>
                  </a:txBody>
                  <a:tcPr/>
                </a:tc>
                <a:extLst>
                  <a:ext uri="{0D108BD9-81ED-4DB2-BD59-A6C34878D82A}">
                    <a16:rowId xmlns:a16="http://schemas.microsoft.com/office/drawing/2014/main" val="1886287748"/>
                  </a:ext>
                </a:extLst>
              </a:tr>
              <a:tr h="1995314">
                <a:tc>
                  <a:txBody>
                    <a:bodyPr/>
                    <a:lstStyle/>
                    <a:p>
                      <a:pPr marL="0" lvl="0" indent="0" algn="l" rtl="0">
                        <a:lnSpc>
                          <a:spcPct val="115000"/>
                        </a:lnSpc>
                        <a:spcBef>
                          <a:spcPts val="0"/>
                        </a:spcBef>
                        <a:spcAft>
                          <a:spcPts val="0"/>
                        </a:spcAft>
                        <a:buNone/>
                      </a:pPr>
                      <a:r>
                        <a:rPr lang="hi-IN" sz="1400" b="1" dirty="0"/>
                        <a:t>स्वास्थ्य</a:t>
                      </a:r>
                    </a:p>
                  </a:txBody>
                  <a:tcPr/>
                </a:tc>
                <a:tc>
                  <a:txBody>
                    <a:bodyPr/>
                    <a:lstStyle/>
                    <a:p>
                      <a:pPr marL="0" lvl="0" indent="0" algn="l" rtl="0">
                        <a:lnSpc>
                          <a:spcPct val="115000"/>
                        </a:lnSpc>
                        <a:spcBef>
                          <a:spcPts val="0"/>
                        </a:spcBef>
                        <a:spcAft>
                          <a:spcPts val="0"/>
                        </a:spcAft>
                        <a:buNone/>
                      </a:pPr>
                      <a:r>
                        <a:rPr lang="hi-IN" sz="1400" b="1" dirty="0"/>
                        <a:t>वित्तीय समावेशन</a:t>
                      </a:r>
                    </a:p>
                    <a:p>
                      <a:pPr marL="0" lvl="0" indent="0" algn="l" rtl="0">
                        <a:lnSpc>
                          <a:spcPct val="115000"/>
                        </a:lnSpc>
                        <a:spcBef>
                          <a:spcPts val="0"/>
                        </a:spcBef>
                        <a:spcAft>
                          <a:spcPts val="0"/>
                        </a:spcAft>
                        <a:buNone/>
                      </a:pPr>
                      <a:r>
                        <a:rPr lang="hi-IN" sz="1400" dirty="0"/>
                        <a:t>स्वास्थ्य/जीवन/दुर्घटना बीमा तक पहुंच</a:t>
                      </a:r>
                    </a:p>
                    <a:p>
                      <a:pPr marL="0" lvl="0" indent="0" algn="l" rtl="0">
                        <a:lnSpc>
                          <a:spcPct val="115000"/>
                        </a:lnSpc>
                        <a:spcBef>
                          <a:spcPts val="0"/>
                        </a:spcBef>
                        <a:spcAft>
                          <a:spcPts val="0"/>
                        </a:spcAft>
                        <a:buNone/>
                      </a:pPr>
                      <a:r>
                        <a:rPr lang="hi-IN" sz="1400" b="1" dirty="0"/>
                        <a:t>संस्था निर्माण-क्षमता निर्माण</a:t>
                      </a:r>
                    </a:p>
                    <a:p>
                      <a:r>
                        <a:rPr lang="en" sz="1400" dirty="0"/>
                        <a:t>(वीआरएफ) का उपयोग</a:t>
                      </a:r>
                      <a:endParaRPr lang="en-US" sz="1400" dirty="0"/>
                    </a:p>
                    <a:p>
                      <a:endParaRPr lang="en-IN" sz="1400" dirty="0"/>
                    </a:p>
                  </a:txBody>
                  <a:tcPr/>
                </a:tc>
                <a:tc>
                  <a:txBody>
                    <a:bodyPr/>
                    <a:lstStyle/>
                    <a:p>
                      <a:pPr marL="0" lvl="0" indent="0" algn="l" rtl="0">
                        <a:lnSpc>
                          <a:spcPct val="115000"/>
                        </a:lnSpc>
                        <a:spcBef>
                          <a:spcPts val="0"/>
                        </a:spcBef>
                        <a:spcAft>
                          <a:spcPts val="0"/>
                        </a:spcAft>
                        <a:buNone/>
                      </a:pPr>
                      <a:r>
                        <a:rPr lang="hi-IN" sz="1400" b="1" dirty="0"/>
                        <a:t>स्वास्थ्य और परिवार कल्याण विभाग</a:t>
                      </a:r>
                    </a:p>
                    <a:p>
                      <a:pPr marL="0" lvl="0" indent="0" algn="l" rtl="0">
                        <a:lnSpc>
                          <a:spcPct val="115000"/>
                        </a:lnSpc>
                        <a:spcBef>
                          <a:spcPts val="0"/>
                        </a:spcBef>
                        <a:spcAft>
                          <a:spcPts val="0"/>
                        </a:spcAft>
                        <a:buNone/>
                      </a:pPr>
                      <a:r>
                        <a:rPr lang="hi-IN" sz="1400" dirty="0"/>
                        <a:t>राष्ट्रीय स्वास्थ्य मिशन- एनीमिया मुक्त भारत, ग्राम स्वास्थ्य स्वच्छता और पोषण दिवस (वीएचएसएनडी), सार्वभौमिक टीकाकरण कार्यक्रम (यूआईपी), सुरक्षित मातृत्व आश्वासन (सुमन), प्रधानमंत्री सुरक्षित मातृत्व अभियान (पीएमएसएमए), जननी सुरक्षा योजना (जेएसवाई), जननी शिशु सुरक्षा कार्यक्रम (</a:t>
                      </a:r>
                      <a:r>
                        <a:rPr lang="en-IN" sz="1400" dirty="0"/>
                        <a:t>JSSK)</a:t>
                      </a:r>
                    </a:p>
                    <a:p>
                      <a:pPr marL="0" lvl="0" indent="0" algn="l" rtl="0">
                        <a:lnSpc>
                          <a:spcPct val="115000"/>
                        </a:lnSpc>
                        <a:spcBef>
                          <a:spcPts val="0"/>
                        </a:spcBef>
                        <a:spcAft>
                          <a:spcPts val="0"/>
                        </a:spcAft>
                        <a:buNone/>
                      </a:pPr>
                      <a:r>
                        <a:rPr lang="hi-IN" sz="1400" dirty="0"/>
                        <a:t>आयुष्मान भारत- स्वास्थ्य और कल्याण केंद्र और प्रधानमंत्री जन आरोग्य योजना (पीएमजेएवाई)</a:t>
                      </a:r>
                    </a:p>
                    <a:p>
                      <a:pPr marL="0" lvl="0" indent="0" algn="l" rtl="0">
                        <a:lnSpc>
                          <a:spcPct val="115000"/>
                        </a:lnSpc>
                        <a:spcBef>
                          <a:spcPts val="0"/>
                        </a:spcBef>
                        <a:spcAft>
                          <a:spcPts val="0"/>
                        </a:spcAft>
                        <a:buNone/>
                      </a:pPr>
                      <a:r>
                        <a:rPr lang="hi-IN" sz="1400" b="1" dirty="0"/>
                        <a:t>वित्त मत्रांलय</a:t>
                      </a:r>
                    </a:p>
                    <a:p>
                      <a:pPr marL="0" lvl="0" indent="0" algn="l" rtl="0">
                        <a:lnSpc>
                          <a:spcPct val="115000"/>
                        </a:lnSpc>
                        <a:spcBef>
                          <a:spcPts val="0"/>
                        </a:spcBef>
                        <a:spcAft>
                          <a:spcPts val="0"/>
                        </a:spcAft>
                        <a:buNone/>
                      </a:pPr>
                      <a:r>
                        <a:rPr lang="hi-IN" sz="1400" dirty="0"/>
                        <a:t>प्रधानमंत्री सुरक्षा बीमा योजना (पीएमएसबीवाई)</a:t>
                      </a:r>
                    </a:p>
                  </a:txBody>
                  <a:tcPr/>
                </a:tc>
                <a:extLst>
                  <a:ext uri="{0D108BD9-81ED-4DB2-BD59-A6C34878D82A}">
                    <a16:rowId xmlns:a16="http://schemas.microsoft.com/office/drawing/2014/main" val="546461355"/>
                  </a:ext>
                </a:extLst>
              </a:tr>
              <a:tr h="933977">
                <a:tc>
                  <a:txBody>
                    <a:bodyPr/>
                    <a:lstStyle/>
                    <a:p>
                      <a:pPr marL="0" lvl="0" indent="0" algn="l" rtl="0">
                        <a:lnSpc>
                          <a:spcPct val="115000"/>
                        </a:lnSpc>
                        <a:spcBef>
                          <a:spcPts val="0"/>
                        </a:spcBef>
                        <a:spcAft>
                          <a:spcPts val="0"/>
                        </a:spcAft>
                        <a:buNone/>
                      </a:pPr>
                      <a:r>
                        <a:rPr lang="hi-IN" sz="1600" b="1" dirty="0"/>
                        <a:t>स्वच्छता </a:t>
                      </a:r>
                      <a:r>
                        <a:rPr lang="en-IN" sz="1600" b="1" dirty="0"/>
                        <a:t>/ </a:t>
                      </a:r>
                      <a:r>
                        <a:rPr lang="hi-IN" sz="1600" b="1" dirty="0"/>
                        <a:t>वॉश</a:t>
                      </a:r>
                    </a:p>
                  </a:txBody>
                  <a:tcPr/>
                </a:tc>
                <a:tc>
                  <a:txBody>
                    <a:bodyPr/>
                    <a:lstStyle/>
                    <a:p>
                      <a:pPr marL="0" lvl="0" indent="0" algn="l" rtl="0">
                        <a:lnSpc>
                          <a:spcPct val="115000"/>
                        </a:lnSpc>
                        <a:spcBef>
                          <a:spcPts val="0"/>
                        </a:spcBef>
                        <a:spcAft>
                          <a:spcPts val="0"/>
                        </a:spcAft>
                        <a:buNone/>
                      </a:pPr>
                      <a:r>
                        <a:rPr lang="hi-IN" sz="1600" b="1" dirty="0"/>
                        <a:t>वित्तीय समावेशन</a:t>
                      </a:r>
                    </a:p>
                    <a:p>
                      <a:pPr marL="0" lvl="0" indent="0" algn="l" rtl="0">
                        <a:lnSpc>
                          <a:spcPct val="115000"/>
                        </a:lnSpc>
                        <a:spcBef>
                          <a:spcPts val="0"/>
                        </a:spcBef>
                        <a:spcAft>
                          <a:spcPts val="0"/>
                        </a:spcAft>
                        <a:buNone/>
                      </a:pPr>
                      <a:r>
                        <a:rPr lang="hi-IN" sz="1400" dirty="0"/>
                        <a:t>एसएचजी वॉश गतिविधियों के लिए ऋण लेते हैं</a:t>
                      </a:r>
                    </a:p>
                    <a:p>
                      <a:endParaRPr lang="en-IN" sz="1500" b="1" dirty="0"/>
                    </a:p>
                  </a:txBody>
                  <a:tcPr/>
                </a:tc>
                <a:tc>
                  <a:txBody>
                    <a:bodyPr/>
                    <a:lstStyle/>
                    <a:p>
                      <a:pPr marL="0" lvl="0" indent="0" algn="l" rtl="0">
                        <a:lnSpc>
                          <a:spcPct val="115000"/>
                        </a:lnSpc>
                        <a:spcBef>
                          <a:spcPts val="0"/>
                        </a:spcBef>
                        <a:spcAft>
                          <a:spcPts val="0"/>
                        </a:spcAft>
                        <a:buNone/>
                      </a:pPr>
                      <a:r>
                        <a:rPr lang="hi-IN" sz="1400" b="1" dirty="0"/>
                        <a:t>स्वच्छ भारत मिशन</a:t>
                      </a:r>
                    </a:p>
                    <a:p>
                      <a:pPr marL="0" lvl="0" indent="0" algn="l" rtl="0">
                        <a:lnSpc>
                          <a:spcPct val="115000"/>
                        </a:lnSpc>
                        <a:spcBef>
                          <a:spcPts val="0"/>
                        </a:spcBef>
                        <a:spcAft>
                          <a:spcPts val="0"/>
                        </a:spcAft>
                        <a:buNone/>
                      </a:pPr>
                      <a:r>
                        <a:rPr lang="hi-IN" sz="1400" dirty="0"/>
                        <a:t>शौचालय निर्माण</a:t>
                      </a:r>
                    </a:p>
                    <a:p>
                      <a:pPr marL="0" lvl="0" indent="0" algn="l" rtl="0">
                        <a:lnSpc>
                          <a:spcPct val="115000"/>
                        </a:lnSpc>
                        <a:spcBef>
                          <a:spcPts val="0"/>
                        </a:spcBef>
                        <a:spcAft>
                          <a:spcPts val="0"/>
                        </a:spcAft>
                        <a:buNone/>
                      </a:pPr>
                      <a:r>
                        <a:rPr lang="hi-IN" sz="1400" dirty="0"/>
                        <a:t>ठोस तरल अपशिष्ट प्रबंधन</a:t>
                      </a:r>
                    </a:p>
                    <a:p>
                      <a:pPr marL="0" lvl="0" indent="0" algn="l" rtl="0">
                        <a:lnSpc>
                          <a:spcPct val="115000"/>
                        </a:lnSpc>
                        <a:spcBef>
                          <a:spcPts val="0"/>
                        </a:spcBef>
                        <a:spcAft>
                          <a:spcPts val="0"/>
                        </a:spcAft>
                        <a:buNone/>
                      </a:pPr>
                      <a:r>
                        <a:rPr lang="hi-IN" sz="1400" b="1" dirty="0"/>
                        <a:t>जल जीवन मिशन</a:t>
                      </a:r>
                    </a:p>
                  </a:txBody>
                  <a:tcPr/>
                </a:tc>
                <a:extLst>
                  <a:ext uri="{0D108BD9-81ED-4DB2-BD59-A6C34878D82A}">
                    <a16:rowId xmlns:a16="http://schemas.microsoft.com/office/drawing/2014/main" val="1698058431"/>
                  </a:ext>
                </a:extLst>
              </a:tr>
            </a:tbl>
          </a:graphicData>
        </a:graphic>
      </p:graphicFrame>
      <p:sp>
        <p:nvSpPr>
          <p:cNvPr id="3" name="TextBox 2"/>
          <p:cNvSpPr txBox="1"/>
          <p:nvPr/>
        </p:nvSpPr>
        <p:spPr>
          <a:xfrm>
            <a:off x="8492836" y="6550223"/>
            <a:ext cx="3699164" cy="307777"/>
          </a:xfrm>
          <a:prstGeom prst="rect">
            <a:avLst/>
          </a:prstGeom>
          <a:noFill/>
        </p:spPr>
        <p:txBody>
          <a:bodyPr wrap="square" rtlCol="0">
            <a:spAutoFit/>
          </a:bodyPr>
          <a:lstStyle/>
          <a:p>
            <a:r>
              <a:rPr lang="en-US" sz="1400" b="1" dirty="0"/>
              <a:t>Adapted from Master Circular for FNHW </a:t>
            </a:r>
            <a:endParaRPr lang="en-IN" sz="1400" b="1" dirty="0"/>
          </a:p>
        </p:txBody>
      </p:sp>
    </p:spTree>
    <p:extLst>
      <p:ext uri="{BB962C8B-B14F-4D97-AF65-F5344CB8AC3E}">
        <p14:creationId xmlns:p14="http://schemas.microsoft.com/office/powerpoint/2010/main" val="1164790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838195" y="448011"/>
            <a:ext cx="10093037" cy="726312"/>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 sz="3200" dirty="0"/>
              <a:t>एफएनएचडब्ल्यू उद्यमों का समन्वय और संवर्धन करना</a:t>
            </a:r>
            <a:endParaRPr lang="en-IN" sz="3200" dirty="0">
              <a:solidFill>
                <a:schemeClr val="bg1"/>
              </a:solidFill>
              <a:latin typeface="+mj-lt"/>
            </a:endParaRPr>
          </a:p>
        </p:txBody>
      </p:sp>
      <p:sp>
        <p:nvSpPr>
          <p:cNvPr id="15" name="Rectangle 14"/>
          <p:cNvSpPr/>
          <p:nvPr/>
        </p:nvSpPr>
        <p:spPr>
          <a:xfrm>
            <a:off x="2276271" y="2070108"/>
            <a:ext cx="9630383" cy="4124206"/>
          </a:xfrm>
          <a:prstGeom prst="rect">
            <a:avLst/>
          </a:prstGeom>
          <a:solidFill>
            <a:schemeClr val="accent1">
              <a:lumMod val="20000"/>
              <a:lumOff val="80000"/>
            </a:schemeClr>
          </a:solidFill>
        </p:spPr>
        <p:txBody>
          <a:bodyPr wrap="square">
            <a:spAutoFit/>
          </a:bodyPr>
          <a:lstStyle/>
          <a:p>
            <a:pPr marL="457200" lvl="0" indent="-317500" algn="l" rtl="0">
              <a:lnSpc>
                <a:spcPct val="150000"/>
              </a:lnSpc>
              <a:spcBef>
                <a:spcPts val="0"/>
              </a:spcBef>
              <a:spcAft>
                <a:spcPts val="0"/>
              </a:spcAft>
              <a:buSzPts val="1400"/>
              <a:buChar char="●"/>
            </a:pPr>
            <a:r>
              <a:rPr lang="hi-IN" sz="1600" dirty="0"/>
              <a:t>ऐसे उद्यमों की स्थापना और संचालन की सुविधा के लिए आवश्यक परिपत्र/मार्गदर्शन/संचार जारी करना</a:t>
            </a:r>
          </a:p>
          <a:p>
            <a:pPr marL="457200" lvl="0" indent="-317500" algn="l" rtl="0">
              <a:lnSpc>
                <a:spcPct val="150000"/>
              </a:lnSpc>
              <a:spcBef>
                <a:spcPts val="0"/>
              </a:spcBef>
              <a:spcAft>
                <a:spcPts val="0"/>
              </a:spcAft>
              <a:buSzPts val="1400"/>
              <a:buChar char="●"/>
            </a:pPr>
            <a:r>
              <a:rPr lang="hi-IN" sz="1600" dirty="0"/>
              <a:t>ऐसे उद्यमों की स्थापना को प्राथमिकता देने के लिए कृषि/गैर-कृषि कार्यक्षेत्र के साथ समन्वय करना</a:t>
            </a:r>
          </a:p>
          <a:p>
            <a:pPr marL="457200" lvl="0" indent="-317500" algn="l" rtl="0">
              <a:lnSpc>
                <a:spcPct val="150000"/>
              </a:lnSpc>
              <a:spcBef>
                <a:spcPts val="0"/>
              </a:spcBef>
              <a:spcAft>
                <a:spcPts val="0"/>
              </a:spcAft>
              <a:buSzPts val="1400"/>
              <a:buChar char="●"/>
            </a:pPr>
            <a:r>
              <a:rPr lang="hi-IN" sz="1600" dirty="0"/>
              <a:t>मौजूदा पहलों के आधार पर, और समुदाय की जरूरतों के अनुरूप, स्थापित किए जाने वाले भौगोलिक और संभावित </a:t>
            </a:r>
            <a:r>
              <a:rPr lang="en-IN" sz="1600" dirty="0"/>
              <a:t>FNHW </a:t>
            </a:r>
            <a:r>
              <a:rPr lang="hi-IN" sz="1600" dirty="0"/>
              <a:t>उद्यमों की पहचान करें</a:t>
            </a:r>
          </a:p>
          <a:p>
            <a:pPr marL="457200" lvl="0" indent="-317500" algn="l" rtl="0">
              <a:lnSpc>
                <a:spcPct val="150000"/>
              </a:lnSpc>
              <a:spcBef>
                <a:spcPts val="0"/>
              </a:spcBef>
              <a:spcAft>
                <a:spcPts val="0"/>
              </a:spcAft>
              <a:buSzPts val="1400"/>
              <a:buChar char="●"/>
            </a:pPr>
            <a:r>
              <a:rPr lang="hi-IN" sz="1600" dirty="0"/>
              <a:t>एसएचजी समुदाय से संभावित उद्यमियों की पहचान करें। कमजोर लक्षित परिवारों को प्राथमिकता दी जानी चाहिए</a:t>
            </a:r>
          </a:p>
          <a:p>
            <a:pPr marL="457200" lvl="0" indent="-317500" algn="l" rtl="0">
              <a:lnSpc>
                <a:spcPct val="150000"/>
              </a:lnSpc>
              <a:spcBef>
                <a:spcPts val="0"/>
              </a:spcBef>
              <a:spcAft>
                <a:spcPts val="0"/>
              </a:spcAft>
              <a:buSzPts val="1400"/>
              <a:buChar char="●"/>
            </a:pPr>
            <a:r>
              <a:rPr lang="en-IN" sz="1600" dirty="0"/>
              <a:t>FNHW </a:t>
            </a:r>
            <a:r>
              <a:rPr lang="hi-IN" sz="1600" dirty="0"/>
              <a:t>उद्यमों के उत्पादों के बाजार संपर्क स्थापित करना</a:t>
            </a:r>
          </a:p>
          <a:p>
            <a:pPr marL="457200" lvl="0" indent="-317500" algn="l" rtl="0">
              <a:lnSpc>
                <a:spcPct val="150000"/>
              </a:lnSpc>
              <a:spcBef>
                <a:spcPts val="0"/>
              </a:spcBef>
              <a:spcAft>
                <a:spcPts val="0"/>
              </a:spcAft>
              <a:buSzPts val="1400"/>
              <a:buChar char="●"/>
            </a:pPr>
            <a:r>
              <a:rPr lang="hi-IN" sz="1600" dirty="0"/>
              <a:t>विभिन्न जागरूकता सृजन गतिविधियों के माध्यम से समुदाय द्वारा एफएनएचडब्ल्यू उत्पादों की खपत को बढ़ावा देना</a:t>
            </a:r>
          </a:p>
          <a:p>
            <a:pPr marL="457200" lvl="0" indent="-317500" algn="l" rtl="0">
              <a:lnSpc>
                <a:spcPct val="150000"/>
              </a:lnSpc>
              <a:spcBef>
                <a:spcPts val="0"/>
              </a:spcBef>
              <a:spcAft>
                <a:spcPts val="0"/>
              </a:spcAft>
              <a:buSzPts val="1400"/>
              <a:buChar char="●"/>
            </a:pPr>
            <a:r>
              <a:rPr lang="hi-IN" sz="1600" dirty="0"/>
              <a:t>अधिक लाभकारी मॉडल को बढ़ावा देने के प्रयास होने चाहिए (मांग पैदा करने पर ध्यान देना, आय सृजन के साथ उत्पाद के उपयोग के लिए जागरूकता पैदा करना)</a:t>
            </a:r>
          </a:p>
        </p:txBody>
      </p:sp>
      <p:sp>
        <p:nvSpPr>
          <p:cNvPr id="17" name="Rectangle 16"/>
          <p:cNvSpPr/>
          <p:nvPr/>
        </p:nvSpPr>
        <p:spPr>
          <a:xfrm>
            <a:off x="692726" y="3297382"/>
            <a:ext cx="1398426" cy="1323204"/>
          </a:xfrm>
          <a:prstGeom prst="rect">
            <a:avLst/>
          </a:prstGeom>
          <a:solidFill>
            <a:schemeClr val="tx2">
              <a:lumMod val="50000"/>
            </a:schemeClr>
          </a:solidFill>
        </p:spPr>
        <p:txBody>
          <a:bodyPr wrap="square">
            <a:spAutoFit/>
          </a:bodyPr>
          <a:lstStyle/>
          <a:p>
            <a:r>
              <a:rPr lang="hi-IN" sz="2000" b="1" dirty="0">
                <a:solidFill>
                  <a:schemeClr val="bg1"/>
                </a:solidFill>
                <a:latin typeface="Calibri"/>
                <a:ea typeface="Calibri"/>
                <a:cs typeface="Calibri"/>
                <a:sym typeface="Calibri"/>
              </a:rPr>
              <a:t>जिला/ब्लॉक प्रबंधकों की भूमिका   </a:t>
            </a:r>
            <a:endParaRPr lang="hi-IN" sz="2000" dirty="0">
              <a:solidFill>
                <a:schemeClr val="bg1"/>
              </a:solidFill>
            </a:endParaRPr>
          </a:p>
          <a:p>
            <a:endParaRPr lang="en-IN" sz="2000" b="1" dirty="0">
              <a:solidFill>
                <a:schemeClr val="bg1"/>
              </a:solidFill>
            </a:endParaRPr>
          </a:p>
        </p:txBody>
      </p:sp>
      <p:sp>
        <p:nvSpPr>
          <p:cNvPr id="3" name="Rectangle 2"/>
          <p:cNvSpPr/>
          <p:nvPr/>
        </p:nvSpPr>
        <p:spPr>
          <a:xfrm>
            <a:off x="838200" y="1252032"/>
            <a:ext cx="10093035" cy="646331"/>
          </a:xfrm>
          <a:prstGeom prst="rect">
            <a:avLst/>
          </a:prstGeom>
        </p:spPr>
        <p:txBody>
          <a:bodyPr wrap="square">
            <a:spAutoFit/>
          </a:bodyPr>
          <a:lstStyle/>
          <a:p>
            <a:pPr marL="342900" lvl="0" indent="-342900" algn="l" rtl="0">
              <a:spcBef>
                <a:spcPts val="0"/>
              </a:spcBef>
              <a:spcAft>
                <a:spcPts val="0"/>
              </a:spcAft>
              <a:buFont typeface="Arial" panose="020B0604020202020204" pitchFamily="34" charset="0"/>
              <a:buChar char="•"/>
            </a:pPr>
            <a:r>
              <a:rPr lang="hi-IN" dirty="0"/>
              <a:t>एसएचजी (व्यक्तिगत/सामूहिक) द्वारा प्रबंधित एफएनएचडब्ल्यू उद्यमों जैसे टेक होम राशन, सैनिटरी नैपकिन और न्यूट्री-मिक्स आदि की स्थापना को प्रोत्साहित करना और समर्थन करना।</a:t>
            </a:r>
          </a:p>
        </p:txBody>
      </p:sp>
      <p:sp>
        <p:nvSpPr>
          <p:cNvPr id="4" name="Rectangle 3"/>
          <p:cNvSpPr/>
          <p:nvPr/>
        </p:nvSpPr>
        <p:spPr>
          <a:xfrm>
            <a:off x="2276271" y="6335282"/>
            <a:ext cx="10321638" cy="492443"/>
          </a:xfrm>
          <a:prstGeom prst="rect">
            <a:avLst/>
          </a:prstGeom>
        </p:spPr>
        <p:txBody>
          <a:bodyPr wrap="square">
            <a:spAutoFit/>
          </a:bodyPr>
          <a:lstStyle/>
          <a:p>
            <a:r>
              <a:rPr lang="en" sz="1200" dirty="0"/>
              <a:t>उद्यम स्थापना पर विस्तृत मार्गदर्शन के लिए लाइवलीहुड वर्टिकल से एक सलाह यहां दी गई है: </a:t>
            </a:r>
            <a:r>
              <a:rPr lang="en-US" sz="1400" dirty="0">
                <a:hlinkClick r:id="rId2"/>
              </a:rPr>
              <a:t>https://aajeevika.gov.in/sites/default/files/Advisory%20on%20supporting%20Enterprises.pdf</a:t>
            </a:r>
            <a:endParaRPr lang="en-IN" sz="1400" dirty="0"/>
          </a:p>
        </p:txBody>
      </p:sp>
    </p:spTree>
    <p:extLst>
      <p:ext uri="{BB962C8B-B14F-4D97-AF65-F5344CB8AC3E}">
        <p14:creationId xmlns:p14="http://schemas.microsoft.com/office/powerpoint/2010/main" val="113118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422E5A-0D69-45F0-8F0D-492D47CA7310}" type="slidenum">
              <a:rPr kumimoji="0" lang="en-US" sz="1200" b="0" i="0" u="none" strike="noStrike" kern="1200" cap="none" spc="0" normalizeH="0" baseline="0" noProof="0" smtClean="0">
                <a:ln>
                  <a:noFill/>
                </a:ln>
                <a:solidFill>
                  <a:prstClr val="black">
                    <a:tint val="75000"/>
                  </a:prstClr>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tint val="75000"/>
                </a:prstClr>
              </a:solidFill>
              <a:effectLst/>
              <a:uLnTx/>
              <a:uFillTx/>
              <a:latin typeface="Gill Sans MT"/>
              <a:ea typeface="+mn-ea"/>
              <a:cs typeface="+mn-cs"/>
            </a:endParaRPr>
          </a:p>
        </p:txBody>
      </p:sp>
      <p:sp>
        <p:nvSpPr>
          <p:cNvPr id="3" name="Pentagon 2"/>
          <p:cNvSpPr/>
          <p:nvPr/>
        </p:nvSpPr>
        <p:spPr>
          <a:xfrm>
            <a:off x="2307099" y="3188548"/>
            <a:ext cx="9300756" cy="948578"/>
          </a:xfrm>
          <a:prstGeom prst="homePlate">
            <a:avLst/>
          </a:prstGeom>
          <a:ln/>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i-IN" altLang="en-US" sz="1800" b="0" i="0" u="none" strike="noStrike" cap="none" normalizeH="0" baseline="0" dirty="0">
                <a:ln>
                  <a:noFill/>
                </a:ln>
                <a:solidFill>
                  <a:schemeClr val="tx1"/>
                </a:solidFill>
                <a:effectLst/>
                <a:latin typeface="inherit"/>
                <a:cs typeface="Mangal" panose="02040503050203030202" pitchFamily="18" charset="0"/>
              </a:rPr>
              <a:t>आजीविका और अच्छा स्वास्थ्य परस्पर</a:t>
            </a:r>
            <a:r>
              <a:rPr kumimoji="0" lang="en-IN" altLang="en-US" sz="1800" b="0" i="0" u="none" strike="noStrike" cap="none" normalizeH="0" baseline="0" dirty="0">
                <a:ln>
                  <a:noFill/>
                </a:ln>
                <a:solidFill>
                  <a:schemeClr val="tx1"/>
                </a:solidFill>
                <a:effectLst/>
                <a:latin typeface="inherit"/>
                <a:cs typeface="Mangal" panose="02040503050203030202" pitchFamily="18" charset="0"/>
              </a:rPr>
              <a:t>-</a:t>
            </a:r>
            <a:r>
              <a:rPr kumimoji="0" lang="hi-IN" altLang="en-US" sz="1800" b="0" i="0" u="none" strike="noStrike" cap="none" normalizeH="0" baseline="0" dirty="0">
                <a:ln>
                  <a:noFill/>
                </a:ln>
                <a:solidFill>
                  <a:schemeClr val="tx1"/>
                </a:solidFill>
                <a:effectLst/>
                <a:latin typeface="inherit"/>
                <a:cs typeface="Mangal" panose="02040503050203030202" pitchFamily="18" charset="0"/>
              </a:rPr>
              <a:t>निर्भर  हैं - एक स्वस्थ व्यक्ति अपनी पूरी क्षमता से आजीविका गतिविधियों में संलग्न होने में सक्षम होता है।</a:t>
            </a:r>
            <a:r>
              <a:rPr kumimoji="0" lang="hi-IN" altLang="en-US" sz="1100" b="0" i="0" u="none" strike="noStrike" cap="none" normalizeH="0" baseline="0" dirty="0">
                <a:ln>
                  <a:noFill/>
                </a:ln>
                <a:solidFill>
                  <a:schemeClr val="tx1"/>
                </a:solidFill>
                <a:effectLst/>
                <a:cs typeface="Mangal" panose="02040503050203030202" pitchFamily="18"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 name="Pentagon 6"/>
          <p:cNvSpPr/>
          <p:nvPr/>
        </p:nvSpPr>
        <p:spPr>
          <a:xfrm>
            <a:off x="2280353" y="1638098"/>
            <a:ext cx="9300754" cy="948578"/>
          </a:xfrm>
          <a:prstGeom prst="homePlate">
            <a:avLst/>
          </a:prstGeom>
          <a:ln/>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i-IN" altLang="en-US" sz="1800" b="0" i="0" u="none" strike="noStrike" cap="none" normalizeH="0" baseline="0" dirty="0">
                <a:ln>
                  <a:noFill/>
                </a:ln>
                <a:solidFill>
                  <a:schemeClr val="tx1"/>
                </a:solidFill>
                <a:effectLst/>
                <a:latin typeface="inherit"/>
                <a:cs typeface="Mangal" panose="02040503050203030202" pitchFamily="18" charset="0"/>
              </a:rPr>
              <a:t>DAY- NRLM</a:t>
            </a:r>
            <a:r>
              <a:rPr kumimoji="0" lang="en-IN" altLang="en-US" sz="1800" b="0" i="0" u="none" strike="noStrike" cap="none" normalizeH="0" baseline="0" dirty="0">
                <a:ln>
                  <a:noFill/>
                </a:ln>
                <a:solidFill>
                  <a:schemeClr val="tx1"/>
                </a:solidFill>
                <a:effectLst/>
                <a:latin typeface="inherit"/>
                <a:cs typeface="Mangal" panose="02040503050203030202" pitchFamily="18" charset="0"/>
              </a:rPr>
              <a:t>,</a:t>
            </a:r>
            <a:r>
              <a:rPr kumimoji="0" lang="hi-IN" altLang="en-US" sz="1800" b="0" i="0" u="none" strike="noStrike" cap="none" normalizeH="0" baseline="0" dirty="0">
                <a:ln>
                  <a:noFill/>
                </a:ln>
                <a:solidFill>
                  <a:schemeClr val="tx1"/>
                </a:solidFill>
                <a:effectLst/>
                <a:latin typeface="inherit"/>
                <a:cs typeface="Mangal" panose="02040503050203030202" pitchFamily="18" charset="0"/>
              </a:rPr>
              <a:t> MoRD का एक प्रमुख गरीबी उन्मूलन कार्यक्रम है और ग्रामीण महिलाओं को SHG और उसके संघों में संगठित करता है और आजीविका उत्पन्न करने का अवसर प्रदान करता है।</a:t>
            </a:r>
            <a:r>
              <a:rPr kumimoji="0" lang="hi-IN" altLang="en-US" sz="1100" b="0" i="0" u="none" strike="noStrike" cap="none" normalizeH="0" baseline="0" dirty="0">
                <a:ln>
                  <a:noFill/>
                </a:ln>
                <a:solidFill>
                  <a:schemeClr val="tx1"/>
                </a:solidFill>
                <a:effectLst/>
                <a:cs typeface="Mangal" panose="02040503050203030202" pitchFamily="18"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 name="Pentagon 7"/>
          <p:cNvSpPr/>
          <p:nvPr/>
        </p:nvSpPr>
        <p:spPr>
          <a:xfrm>
            <a:off x="2280353" y="4768555"/>
            <a:ext cx="9300754" cy="948578"/>
          </a:xfrm>
          <a:prstGeom prst="homePlate">
            <a:avLst/>
          </a:prstGeom>
          <a:ln/>
        </p:spPr>
        <p:style>
          <a:lnRef idx="1">
            <a:schemeClr val="accent6"/>
          </a:lnRef>
          <a:fillRef idx="2">
            <a:schemeClr val="accent6"/>
          </a:fillRef>
          <a:effectRef idx="1">
            <a:schemeClr val="accent6"/>
          </a:effectRef>
          <a:fontRef idx="minor">
            <a:schemeClr val="dk1"/>
          </a:fontRef>
        </p:style>
        <p:txBody>
          <a:bodyPr rtlCol="0" anchor="ctr"/>
          <a:lstStyle/>
          <a:p>
            <a:pPr marL="0" lvl="0" indent="0" algn="l" rtl="0">
              <a:spcBef>
                <a:spcPts val="1200"/>
              </a:spcBef>
              <a:spcAft>
                <a:spcPts val="1200"/>
              </a:spcAft>
              <a:buNone/>
            </a:pPr>
            <a:r>
              <a:rPr lang="hi-IN" dirty="0"/>
              <a:t>इसके दायरे, विशाल सामाजिक पूंजी और इसकी प्रभावशीलता को देखते हुए, डीएवाई-एनआरएलएम खराब स्वास्थ्य और पोषण के अंतर्निहित कारणों से निपटने के लिए एक प्रभावी मंच है।</a:t>
            </a:r>
          </a:p>
        </p:txBody>
      </p:sp>
      <p:grpSp>
        <p:nvGrpSpPr>
          <p:cNvPr id="9" name="Group 169"/>
          <p:cNvGrpSpPr>
            <a:grpSpLocks noChangeAspect="1"/>
          </p:cNvGrpSpPr>
          <p:nvPr/>
        </p:nvGrpSpPr>
        <p:grpSpPr bwMode="auto">
          <a:xfrm>
            <a:off x="958551" y="1673799"/>
            <a:ext cx="907869" cy="907732"/>
            <a:chOff x="986" y="0"/>
            <a:chExt cx="6682" cy="6681"/>
          </a:xfrm>
          <a:solidFill>
            <a:schemeClr val="accent2">
              <a:lumMod val="75000"/>
            </a:schemeClr>
          </a:solidFill>
        </p:grpSpPr>
        <p:sp>
          <p:nvSpPr>
            <p:cNvPr id="10" name="Freeform 170"/>
            <p:cNvSpPr>
              <a:spLocks noEditPoints="1"/>
            </p:cNvSpPr>
            <p:nvPr/>
          </p:nvSpPr>
          <p:spPr bwMode="auto">
            <a:xfrm>
              <a:off x="986" y="0"/>
              <a:ext cx="6682" cy="6681"/>
            </a:xfrm>
            <a:custGeom>
              <a:avLst/>
              <a:gdLst>
                <a:gd name="T0" fmla="*/ 0 w 6682"/>
                <a:gd name="T1" fmla="*/ 0 h 6681"/>
                <a:gd name="T2" fmla="*/ 0 w 6682"/>
                <a:gd name="T3" fmla="*/ 6681 h 6681"/>
                <a:gd name="T4" fmla="*/ 6682 w 6682"/>
                <a:gd name="T5" fmla="*/ 6681 h 6681"/>
                <a:gd name="T6" fmla="*/ 6682 w 6682"/>
                <a:gd name="T7" fmla="*/ 0 h 6681"/>
                <a:gd name="T8" fmla="*/ 0 w 6682"/>
                <a:gd name="T9" fmla="*/ 0 h 6681"/>
                <a:gd name="T10" fmla="*/ 1774 w 6682"/>
                <a:gd name="T11" fmla="*/ 286 h 6681"/>
                <a:gd name="T12" fmla="*/ 1774 w 6682"/>
                <a:gd name="T13" fmla="*/ 2846 h 6681"/>
                <a:gd name="T14" fmla="*/ 286 w 6682"/>
                <a:gd name="T15" fmla="*/ 2846 h 6681"/>
                <a:gd name="T16" fmla="*/ 286 w 6682"/>
                <a:gd name="T17" fmla="*/ 286 h 6681"/>
                <a:gd name="T18" fmla="*/ 1774 w 6682"/>
                <a:gd name="T19" fmla="*/ 286 h 6681"/>
                <a:gd name="T20" fmla="*/ 286 w 6682"/>
                <a:gd name="T21" fmla="*/ 4989 h 6681"/>
                <a:gd name="T22" fmla="*/ 486 w 6682"/>
                <a:gd name="T23" fmla="*/ 4989 h 6681"/>
                <a:gd name="T24" fmla="*/ 486 w 6682"/>
                <a:gd name="T25" fmla="*/ 4703 h 6681"/>
                <a:gd name="T26" fmla="*/ 286 w 6682"/>
                <a:gd name="T27" fmla="*/ 4703 h 6681"/>
                <a:gd name="T28" fmla="*/ 286 w 6682"/>
                <a:gd name="T29" fmla="*/ 3132 h 6681"/>
                <a:gd name="T30" fmla="*/ 2060 w 6682"/>
                <a:gd name="T31" fmla="*/ 3132 h 6681"/>
                <a:gd name="T32" fmla="*/ 2060 w 6682"/>
                <a:gd name="T33" fmla="*/ 286 h 6681"/>
                <a:gd name="T34" fmla="*/ 6396 w 6682"/>
                <a:gd name="T35" fmla="*/ 286 h 6681"/>
                <a:gd name="T36" fmla="*/ 6396 w 6682"/>
                <a:gd name="T37" fmla="*/ 3539 h 6681"/>
                <a:gd name="T38" fmla="*/ 4724 w 6682"/>
                <a:gd name="T39" fmla="*/ 3539 h 6681"/>
                <a:gd name="T40" fmla="*/ 4724 w 6682"/>
                <a:gd name="T41" fmla="*/ 6397 h 6681"/>
                <a:gd name="T42" fmla="*/ 286 w 6682"/>
                <a:gd name="T43" fmla="*/ 6397 h 6681"/>
                <a:gd name="T44" fmla="*/ 286 w 6682"/>
                <a:gd name="T45" fmla="*/ 4989 h 6681"/>
                <a:gd name="T46" fmla="*/ 5008 w 6682"/>
                <a:gd name="T47" fmla="*/ 6397 h 6681"/>
                <a:gd name="T48" fmla="*/ 5008 w 6682"/>
                <a:gd name="T49" fmla="*/ 3825 h 6681"/>
                <a:gd name="T50" fmla="*/ 6396 w 6682"/>
                <a:gd name="T51" fmla="*/ 3825 h 6681"/>
                <a:gd name="T52" fmla="*/ 6396 w 6682"/>
                <a:gd name="T53" fmla="*/ 6397 h 6681"/>
                <a:gd name="T54" fmla="*/ 5008 w 6682"/>
                <a:gd name="T55" fmla="*/ 6397 h 6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682" h="6681">
                  <a:moveTo>
                    <a:pt x="0" y="0"/>
                  </a:moveTo>
                  <a:lnTo>
                    <a:pt x="0" y="6681"/>
                  </a:lnTo>
                  <a:lnTo>
                    <a:pt x="6682" y="6681"/>
                  </a:lnTo>
                  <a:lnTo>
                    <a:pt x="6682" y="0"/>
                  </a:lnTo>
                  <a:lnTo>
                    <a:pt x="0" y="0"/>
                  </a:lnTo>
                  <a:close/>
                  <a:moveTo>
                    <a:pt x="1774" y="286"/>
                  </a:moveTo>
                  <a:lnTo>
                    <a:pt x="1774" y="2846"/>
                  </a:lnTo>
                  <a:lnTo>
                    <a:pt x="286" y="2846"/>
                  </a:lnTo>
                  <a:lnTo>
                    <a:pt x="286" y="286"/>
                  </a:lnTo>
                  <a:lnTo>
                    <a:pt x="1774" y="286"/>
                  </a:lnTo>
                  <a:close/>
                  <a:moveTo>
                    <a:pt x="286" y="4989"/>
                  </a:moveTo>
                  <a:lnTo>
                    <a:pt x="486" y="4989"/>
                  </a:lnTo>
                  <a:lnTo>
                    <a:pt x="486" y="4703"/>
                  </a:lnTo>
                  <a:lnTo>
                    <a:pt x="286" y="4703"/>
                  </a:lnTo>
                  <a:lnTo>
                    <a:pt x="286" y="3132"/>
                  </a:lnTo>
                  <a:lnTo>
                    <a:pt x="2060" y="3132"/>
                  </a:lnTo>
                  <a:lnTo>
                    <a:pt x="2060" y="286"/>
                  </a:lnTo>
                  <a:lnTo>
                    <a:pt x="6396" y="286"/>
                  </a:lnTo>
                  <a:lnTo>
                    <a:pt x="6396" y="3539"/>
                  </a:lnTo>
                  <a:lnTo>
                    <a:pt x="4724" y="3539"/>
                  </a:lnTo>
                  <a:lnTo>
                    <a:pt x="4724" y="6397"/>
                  </a:lnTo>
                  <a:lnTo>
                    <a:pt x="286" y="6397"/>
                  </a:lnTo>
                  <a:lnTo>
                    <a:pt x="286" y="4989"/>
                  </a:lnTo>
                  <a:close/>
                  <a:moveTo>
                    <a:pt x="5008" y="6397"/>
                  </a:moveTo>
                  <a:lnTo>
                    <a:pt x="5008" y="3825"/>
                  </a:lnTo>
                  <a:lnTo>
                    <a:pt x="6396" y="3825"/>
                  </a:lnTo>
                  <a:lnTo>
                    <a:pt x="6396" y="6397"/>
                  </a:lnTo>
                  <a:lnTo>
                    <a:pt x="5008" y="639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8191" tIns="39096" rIns="78191" bIns="39096" numCol="1" anchor="t" anchorCtr="0" compatLnSpc="1">
              <a:prstTxWarp prst="textNoShape">
                <a:avLst/>
              </a:prstTxWarp>
            </a:bodyPr>
            <a:lstStyle/>
            <a:p>
              <a:endParaRPr lang="en-US" sz="800"/>
            </a:p>
          </p:txBody>
        </p:sp>
        <p:sp>
          <p:nvSpPr>
            <p:cNvPr id="11" name="Rectangle 171"/>
            <p:cNvSpPr>
              <a:spLocks noChangeArrowheads="1"/>
            </p:cNvSpPr>
            <p:nvPr/>
          </p:nvSpPr>
          <p:spPr bwMode="auto">
            <a:xfrm>
              <a:off x="2328" y="4703"/>
              <a:ext cx="284" cy="28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8191" tIns="39096" rIns="78191" bIns="39096" numCol="1" anchor="t" anchorCtr="0" compatLnSpc="1">
              <a:prstTxWarp prst="textNoShape">
                <a:avLst/>
              </a:prstTxWarp>
            </a:bodyPr>
            <a:lstStyle/>
            <a:p>
              <a:endParaRPr lang="en-US" sz="800"/>
            </a:p>
          </p:txBody>
        </p:sp>
        <p:sp>
          <p:nvSpPr>
            <p:cNvPr id="12" name="Rectangle 172"/>
            <p:cNvSpPr>
              <a:spLocks noChangeArrowheads="1"/>
            </p:cNvSpPr>
            <p:nvPr/>
          </p:nvSpPr>
          <p:spPr bwMode="auto">
            <a:xfrm>
              <a:off x="2898" y="4703"/>
              <a:ext cx="284" cy="28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8191" tIns="39096" rIns="78191" bIns="39096" numCol="1" anchor="t" anchorCtr="0" compatLnSpc="1">
              <a:prstTxWarp prst="textNoShape">
                <a:avLst/>
              </a:prstTxWarp>
            </a:bodyPr>
            <a:lstStyle/>
            <a:p>
              <a:endParaRPr lang="en-US" sz="800"/>
            </a:p>
          </p:txBody>
        </p:sp>
        <p:sp>
          <p:nvSpPr>
            <p:cNvPr id="13" name="Rectangle 173"/>
            <p:cNvSpPr>
              <a:spLocks noChangeArrowheads="1"/>
            </p:cNvSpPr>
            <p:nvPr/>
          </p:nvSpPr>
          <p:spPr bwMode="auto">
            <a:xfrm>
              <a:off x="3466" y="4703"/>
              <a:ext cx="286" cy="28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8191" tIns="39096" rIns="78191" bIns="39096" numCol="1" anchor="t" anchorCtr="0" compatLnSpc="1">
              <a:prstTxWarp prst="textNoShape">
                <a:avLst/>
              </a:prstTxWarp>
            </a:bodyPr>
            <a:lstStyle/>
            <a:p>
              <a:endParaRPr lang="en-US" sz="800"/>
            </a:p>
          </p:txBody>
        </p:sp>
        <p:sp>
          <p:nvSpPr>
            <p:cNvPr id="14" name="Rectangle 174"/>
            <p:cNvSpPr>
              <a:spLocks noChangeArrowheads="1"/>
            </p:cNvSpPr>
            <p:nvPr/>
          </p:nvSpPr>
          <p:spPr bwMode="auto">
            <a:xfrm>
              <a:off x="1758" y="4703"/>
              <a:ext cx="284" cy="28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8191" tIns="39096" rIns="78191" bIns="39096" numCol="1" anchor="t" anchorCtr="0" compatLnSpc="1">
              <a:prstTxWarp prst="textNoShape">
                <a:avLst/>
              </a:prstTxWarp>
            </a:bodyPr>
            <a:lstStyle/>
            <a:p>
              <a:endParaRPr lang="en-US" sz="800"/>
            </a:p>
          </p:txBody>
        </p:sp>
        <p:sp>
          <p:nvSpPr>
            <p:cNvPr id="15" name="Rectangle 175"/>
            <p:cNvSpPr>
              <a:spLocks noChangeArrowheads="1"/>
            </p:cNvSpPr>
            <p:nvPr/>
          </p:nvSpPr>
          <p:spPr bwMode="auto">
            <a:xfrm>
              <a:off x="5586" y="1694"/>
              <a:ext cx="284" cy="28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8191" tIns="39096" rIns="78191" bIns="39096" numCol="1" anchor="t" anchorCtr="0" compatLnSpc="1">
              <a:prstTxWarp prst="textNoShape">
                <a:avLst/>
              </a:prstTxWarp>
            </a:bodyPr>
            <a:lstStyle/>
            <a:p>
              <a:endParaRPr lang="en-US" sz="800"/>
            </a:p>
          </p:txBody>
        </p:sp>
        <p:sp>
          <p:nvSpPr>
            <p:cNvPr id="16" name="Rectangle 176"/>
            <p:cNvSpPr>
              <a:spLocks noChangeArrowheads="1"/>
            </p:cNvSpPr>
            <p:nvPr/>
          </p:nvSpPr>
          <p:spPr bwMode="auto">
            <a:xfrm>
              <a:off x="4216" y="2604"/>
              <a:ext cx="286" cy="28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8191" tIns="39096" rIns="78191" bIns="39096" numCol="1" anchor="t" anchorCtr="0" compatLnSpc="1">
              <a:prstTxWarp prst="textNoShape">
                <a:avLst/>
              </a:prstTxWarp>
            </a:bodyPr>
            <a:lstStyle/>
            <a:p>
              <a:endParaRPr lang="en-US" sz="800"/>
            </a:p>
          </p:txBody>
        </p:sp>
        <p:sp>
          <p:nvSpPr>
            <p:cNvPr id="17" name="Rectangle 177"/>
            <p:cNvSpPr>
              <a:spLocks noChangeArrowheads="1"/>
            </p:cNvSpPr>
            <p:nvPr/>
          </p:nvSpPr>
          <p:spPr bwMode="auto">
            <a:xfrm>
              <a:off x="4216" y="2034"/>
              <a:ext cx="286" cy="28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8191" tIns="39096" rIns="78191" bIns="39096" numCol="1" anchor="t" anchorCtr="0" compatLnSpc="1">
              <a:prstTxWarp prst="textNoShape">
                <a:avLst/>
              </a:prstTxWarp>
            </a:bodyPr>
            <a:lstStyle/>
            <a:p>
              <a:endParaRPr lang="en-US" sz="800"/>
            </a:p>
          </p:txBody>
        </p:sp>
        <p:sp>
          <p:nvSpPr>
            <p:cNvPr id="18" name="Rectangle 178"/>
            <p:cNvSpPr>
              <a:spLocks noChangeArrowheads="1"/>
            </p:cNvSpPr>
            <p:nvPr/>
          </p:nvSpPr>
          <p:spPr bwMode="auto">
            <a:xfrm>
              <a:off x="4446" y="1694"/>
              <a:ext cx="284" cy="28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8191" tIns="39096" rIns="78191" bIns="39096" numCol="1" anchor="t" anchorCtr="0" compatLnSpc="1">
              <a:prstTxWarp prst="textNoShape">
                <a:avLst/>
              </a:prstTxWarp>
            </a:bodyPr>
            <a:lstStyle/>
            <a:p>
              <a:endParaRPr lang="en-US" sz="800"/>
            </a:p>
          </p:txBody>
        </p:sp>
        <p:sp>
          <p:nvSpPr>
            <p:cNvPr id="19" name="Rectangle 179"/>
            <p:cNvSpPr>
              <a:spLocks noChangeArrowheads="1"/>
            </p:cNvSpPr>
            <p:nvPr/>
          </p:nvSpPr>
          <p:spPr bwMode="auto">
            <a:xfrm>
              <a:off x="4036" y="4703"/>
              <a:ext cx="286" cy="28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8191" tIns="39096" rIns="78191" bIns="39096" numCol="1" anchor="t" anchorCtr="0" compatLnSpc="1">
              <a:prstTxWarp prst="textNoShape">
                <a:avLst/>
              </a:prstTxWarp>
            </a:bodyPr>
            <a:lstStyle/>
            <a:p>
              <a:endParaRPr lang="en-US" sz="800"/>
            </a:p>
          </p:txBody>
        </p:sp>
        <p:sp>
          <p:nvSpPr>
            <p:cNvPr id="20" name="Rectangle 180"/>
            <p:cNvSpPr>
              <a:spLocks noChangeArrowheads="1"/>
            </p:cNvSpPr>
            <p:nvPr/>
          </p:nvSpPr>
          <p:spPr bwMode="auto">
            <a:xfrm>
              <a:off x="5016" y="1694"/>
              <a:ext cx="284" cy="28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8191" tIns="39096" rIns="78191" bIns="39096" numCol="1" anchor="t" anchorCtr="0" compatLnSpc="1">
              <a:prstTxWarp prst="textNoShape">
                <a:avLst/>
              </a:prstTxWarp>
            </a:bodyPr>
            <a:lstStyle/>
            <a:p>
              <a:endParaRPr lang="en-US" sz="800"/>
            </a:p>
          </p:txBody>
        </p:sp>
        <p:sp>
          <p:nvSpPr>
            <p:cNvPr id="21" name="Rectangle 181"/>
            <p:cNvSpPr>
              <a:spLocks noChangeArrowheads="1"/>
            </p:cNvSpPr>
            <p:nvPr/>
          </p:nvSpPr>
          <p:spPr bwMode="auto">
            <a:xfrm>
              <a:off x="4216" y="3745"/>
              <a:ext cx="286" cy="28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8191" tIns="39096" rIns="78191" bIns="39096" numCol="1" anchor="t" anchorCtr="0" compatLnSpc="1">
              <a:prstTxWarp prst="textNoShape">
                <a:avLst/>
              </a:prstTxWarp>
            </a:bodyPr>
            <a:lstStyle/>
            <a:p>
              <a:endParaRPr lang="en-US" sz="800"/>
            </a:p>
          </p:txBody>
        </p:sp>
        <p:sp>
          <p:nvSpPr>
            <p:cNvPr id="22" name="Rectangle 182"/>
            <p:cNvSpPr>
              <a:spLocks noChangeArrowheads="1"/>
            </p:cNvSpPr>
            <p:nvPr/>
          </p:nvSpPr>
          <p:spPr bwMode="auto">
            <a:xfrm>
              <a:off x="4216" y="3174"/>
              <a:ext cx="286" cy="28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8191" tIns="39096" rIns="78191" bIns="39096" numCol="1" anchor="t" anchorCtr="0" compatLnSpc="1">
              <a:prstTxWarp prst="textNoShape">
                <a:avLst/>
              </a:prstTxWarp>
            </a:bodyPr>
            <a:lstStyle/>
            <a:p>
              <a:endParaRPr lang="en-US" sz="800"/>
            </a:p>
          </p:txBody>
        </p:sp>
        <p:sp>
          <p:nvSpPr>
            <p:cNvPr id="23" name="Rectangle 183"/>
            <p:cNvSpPr>
              <a:spLocks noChangeArrowheads="1"/>
            </p:cNvSpPr>
            <p:nvPr/>
          </p:nvSpPr>
          <p:spPr bwMode="auto">
            <a:xfrm>
              <a:off x="4216" y="4313"/>
              <a:ext cx="286" cy="28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8191" tIns="39096" rIns="78191" bIns="39096" numCol="1" anchor="t" anchorCtr="0" compatLnSpc="1">
              <a:prstTxWarp prst="textNoShape">
                <a:avLst/>
              </a:prstTxWarp>
            </a:bodyPr>
            <a:lstStyle/>
            <a:p>
              <a:endParaRPr lang="en-US" sz="800"/>
            </a:p>
          </p:txBody>
        </p:sp>
        <p:sp>
          <p:nvSpPr>
            <p:cNvPr id="24" name="Freeform 184"/>
            <p:cNvSpPr>
              <a:spLocks noEditPoints="1"/>
            </p:cNvSpPr>
            <p:nvPr/>
          </p:nvSpPr>
          <p:spPr bwMode="auto">
            <a:xfrm>
              <a:off x="5958" y="1166"/>
              <a:ext cx="910" cy="1404"/>
            </a:xfrm>
            <a:custGeom>
              <a:avLst/>
              <a:gdLst>
                <a:gd name="T0" fmla="*/ 202 w 910"/>
                <a:gd name="T1" fmla="*/ 1404 h 1404"/>
                <a:gd name="T2" fmla="*/ 910 w 910"/>
                <a:gd name="T3" fmla="*/ 696 h 1404"/>
                <a:gd name="T4" fmla="*/ 214 w 910"/>
                <a:gd name="T5" fmla="*/ 0 h 1404"/>
                <a:gd name="T6" fmla="*/ 14 w 910"/>
                <a:gd name="T7" fmla="*/ 202 h 1404"/>
                <a:gd name="T8" fmla="*/ 340 w 910"/>
                <a:gd name="T9" fmla="*/ 528 h 1404"/>
                <a:gd name="T10" fmla="*/ 198 w 910"/>
                <a:gd name="T11" fmla="*/ 528 h 1404"/>
                <a:gd name="T12" fmla="*/ 198 w 910"/>
                <a:gd name="T13" fmla="*/ 812 h 1404"/>
                <a:gd name="T14" fmla="*/ 390 w 910"/>
                <a:gd name="T15" fmla="*/ 812 h 1404"/>
                <a:gd name="T16" fmla="*/ 0 w 910"/>
                <a:gd name="T17" fmla="*/ 1202 h 1404"/>
                <a:gd name="T18" fmla="*/ 202 w 910"/>
                <a:gd name="T19" fmla="*/ 1404 h 1404"/>
                <a:gd name="T20" fmla="*/ 482 w 910"/>
                <a:gd name="T21" fmla="*/ 670 h 1404"/>
                <a:gd name="T22" fmla="*/ 508 w 910"/>
                <a:gd name="T23" fmla="*/ 696 h 1404"/>
                <a:gd name="T24" fmla="*/ 482 w 910"/>
                <a:gd name="T25" fmla="*/ 720 h 1404"/>
                <a:gd name="T26" fmla="*/ 482 w 910"/>
                <a:gd name="T27" fmla="*/ 670 h 1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10" h="1404">
                  <a:moveTo>
                    <a:pt x="202" y="1404"/>
                  </a:moveTo>
                  <a:lnTo>
                    <a:pt x="910" y="696"/>
                  </a:lnTo>
                  <a:lnTo>
                    <a:pt x="214" y="0"/>
                  </a:lnTo>
                  <a:lnTo>
                    <a:pt x="14" y="202"/>
                  </a:lnTo>
                  <a:lnTo>
                    <a:pt x="340" y="528"/>
                  </a:lnTo>
                  <a:lnTo>
                    <a:pt x="198" y="528"/>
                  </a:lnTo>
                  <a:lnTo>
                    <a:pt x="198" y="812"/>
                  </a:lnTo>
                  <a:lnTo>
                    <a:pt x="390" y="812"/>
                  </a:lnTo>
                  <a:lnTo>
                    <a:pt x="0" y="1202"/>
                  </a:lnTo>
                  <a:lnTo>
                    <a:pt x="202" y="1404"/>
                  </a:lnTo>
                  <a:close/>
                  <a:moveTo>
                    <a:pt x="482" y="670"/>
                  </a:moveTo>
                  <a:lnTo>
                    <a:pt x="508" y="696"/>
                  </a:lnTo>
                  <a:lnTo>
                    <a:pt x="482" y="720"/>
                  </a:lnTo>
                  <a:lnTo>
                    <a:pt x="482" y="6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8191" tIns="39096" rIns="78191" bIns="39096" numCol="1" anchor="t" anchorCtr="0" compatLnSpc="1">
              <a:prstTxWarp prst="textNoShape">
                <a:avLst/>
              </a:prstTxWarp>
            </a:bodyPr>
            <a:lstStyle/>
            <a:p>
              <a:endParaRPr lang="en-US" sz="800"/>
            </a:p>
          </p:txBody>
        </p:sp>
      </p:grpSp>
      <p:grpSp>
        <p:nvGrpSpPr>
          <p:cNvPr id="57" name="Group 104"/>
          <p:cNvGrpSpPr>
            <a:grpSpLocks noChangeAspect="1"/>
          </p:cNvGrpSpPr>
          <p:nvPr/>
        </p:nvGrpSpPr>
        <p:grpSpPr bwMode="auto">
          <a:xfrm>
            <a:off x="937726" y="3227182"/>
            <a:ext cx="977233" cy="939710"/>
            <a:chOff x="986" y="0"/>
            <a:chExt cx="6700" cy="6699"/>
          </a:xfrm>
          <a:solidFill>
            <a:schemeClr val="accent1">
              <a:lumMod val="75000"/>
            </a:schemeClr>
          </a:solidFill>
        </p:grpSpPr>
        <p:sp>
          <p:nvSpPr>
            <p:cNvPr id="58" name="Freeform 105"/>
            <p:cNvSpPr>
              <a:spLocks noEditPoints="1"/>
            </p:cNvSpPr>
            <p:nvPr/>
          </p:nvSpPr>
          <p:spPr bwMode="auto">
            <a:xfrm>
              <a:off x="986" y="0"/>
              <a:ext cx="6700" cy="6699"/>
            </a:xfrm>
            <a:custGeom>
              <a:avLst/>
              <a:gdLst>
                <a:gd name="T0" fmla="*/ 6700 w 6700"/>
                <a:gd name="T1" fmla="*/ 6699 h 6699"/>
                <a:gd name="T2" fmla="*/ 286 w 6700"/>
                <a:gd name="T3" fmla="*/ 6169 h 6699"/>
                <a:gd name="T4" fmla="*/ 1997 w 6700"/>
                <a:gd name="T5" fmla="*/ 4459 h 6699"/>
                <a:gd name="T6" fmla="*/ 2053 w 6700"/>
                <a:gd name="T7" fmla="*/ 4421 h 6699"/>
                <a:gd name="T8" fmla="*/ 2119 w 6700"/>
                <a:gd name="T9" fmla="*/ 4409 h 6699"/>
                <a:gd name="T10" fmla="*/ 3693 w 6700"/>
                <a:gd name="T11" fmla="*/ 4413 h 6699"/>
                <a:gd name="T12" fmla="*/ 3755 w 6700"/>
                <a:gd name="T13" fmla="*/ 4439 h 6699"/>
                <a:gd name="T14" fmla="*/ 3801 w 6700"/>
                <a:gd name="T15" fmla="*/ 4485 h 6699"/>
                <a:gd name="T16" fmla="*/ 3827 w 6700"/>
                <a:gd name="T17" fmla="*/ 4547 h 6699"/>
                <a:gd name="T18" fmla="*/ 3829 w 6700"/>
                <a:gd name="T19" fmla="*/ 4599 h 6699"/>
                <a:gd name="T20" fmla="*/ 3809 w 6700"/>
                <a:gd name="T21" fmla="*/ 4665 h 6699"/>
                <a:gd name="T22" fmla="*/ 3767 w 6700"/>
                <a:gd name="T23" fmla="*/ 4715 h 6699"/>
                <a:gd name="T24" fmla="*/ 3709 w 6700"/>
                <a:gd name="T25" fmla="*/ 4747 h 6699"/>
                <a:gd name="T26" fmla="*/ 2251 w 6700"/>
                <a:gd name="T27" fmla="*/ 4755 h 6699"/>
                <a:gd name="T28" fmla="*/ 3709 w 6700"/>
                <a:gd name="T29" fmla="*/ 5039 h 6699"/>
                <a:gd name="T30" fmla="*/ 3905 w 6700"/>
                <a:gd name="T31" fmla="*/ 5003 h 6699"/>
                <a:gd name="T32" fmla="*/ 4039 w 6700"/>
                <a:gd name="T33" fmla="*/ 4951 h 6699"/>
                <a:gd name="T34" fmla="*/ 4149 w 6700"/>
                <a:gd name="T35" fmla="*/ 4873 h 6699"/>
                <a:gd name="T36" fmla="*/ 5452 w 6700"/>
                <a:gd name="T37" fmla="*/ 3575 h 6699"/>
                <a:gd name="T38" fmla="*/ 5518 w 6700"/>
                <a:gd name="T39" fmla="*/ 3545 h 6699"/>
                <a:gd name="T40" fmla="*/ 5584 w 6700"/>
                <a:gd name="T41" fmla="*/ 3539 h 6699"/>
                <a:gd name="T42" fmla="*/ 5648 w 6700"/>
                <a:gd name="T43" fmla="*/ 3559 h 6699"/>
                <a:gd name="T44" fmla="*/ 5688 w 6700"/>
                <a:gd name="T45" fmla="*/ 3591 h 6699"/>
                <a:gd name="T46" fmla="*/ 5724 w 6700"/>
                <a:gd name="T47" fmla="*/ 3651 h 6699"/>
                <a:gd name="T48" fmla="*/ 5732 w 6700"/>
                <a:gd name="T49" fmla="*/ 3703 h 6699"/>
                <a:gd name="T50" fmla="*/ 5720 w 6700"/>
                <a:gd name="T51" fmla="*/ 3773 h 6699"/>
                <a:gd name="T52" fmla="*/ 5682 w 6700"/>
                <a:gd name="T53" fmla="*/ 3831 h 6699"/>
                <a:gd name="T54" fmla="*/ 4005 w 6700"/>
                <a:gd name="T55" fmla="*/ 5503 h 6699"/>
                <a:gd name="T56" fmla="*/ 3941 w 6700"/>
                <a:gd name="T57" fmla="*/ 5529 h 6699"/>
                <a:gd name="T58" fmla="*/ 1536 w 6700"/>
                <a:gd name="T59" fmla="*/ 6413 h 6699"/>
                <a:gd name="T60" fmla="*/ 2537 w 6700"/>
                <a:gd name="T61" fmla="*/ 5817 h 6699"/>
                <a:gd name="T62" fmla="*/ 3999 w 6700"/>
                <a:gd name="T63" fmla="*/ 5809 h 6699"/>
                <a:gd name="T64" fmla="*/ 4163 w 6700"/>
                <a:gd name="T65" fmla="*/ 5741 h 6699"/>
                <a:gd name="T66" fmla="*/ 5884 w 6700"/>
                <a:gd name="T67" fmla="*/ 4033 h 6699"/>
                <a:gd name="T68" fmla="*/ 5966 w 6700"/>
                <a:gd name="T69" fmla="*/ 3921 h 6699"/>
                <a:gd name="T70" fmla="*/ 6016 w 6700"/>
                <a:gd name="T71" fmla="*/ 3743 h 6699"/>
                <a:gd name="T72" fmla="*/ 6014 w 6700"/>
                <a:gd name="T73" fmla="*/ 3649 h 6699"/>
                <a:gd name="T74" fmla="*/ 5956 w 6700"/>
                <a:gd name="T75" fmla="*/ 3475 h 6699"/>
                <a:gd name="T76" fmla="*/ 5866 w 6700"/>
                <a:gd name="T77" fmla="*/ 3367 h 6699"/>
                <a:gd name="T78" fmla="*/ 5714 w 6700"/>
                <a:gd name="T79" fmla="*/ 3276 h 6699"/>
                <a:gd name="T80" fmla="*/ 5544 w 6700"/>
                <a:gd name="T81" fmla="*/ 3252 h 6699"/>
                <a:gd name="T82" fmla="*/ 5374 w 6700"/>
                <a:gd name="T83" fmla="*/ 3292 h 6699"/>
                <a:gd name="T84" fmla="*/ 5222 w 6700"/>
                <a:gd name="T85" fmla="*/ 3397 h 6699"/>
                <a:gd name="T86" fmla="*/ 4089 w 6700"/>
                <a:gd name="T87" fmla="*/ 4429 h 6699"/>
                <a:gd name="T88" fmla="*/ 4011 w 6700"/>
                <a:gd name="T89" fmla="*/ 4291 h 6699"/>
                <a:gd name="T90" fmla="*/ 3891 w 6700"/>
                <a:gd name="T91" fmla="*/ 4187 h 6699"/>
                <a:gd name="T92" fmla="*/ 3741 w 6700"/>
                <a:gd name="T93" fmla="*/ 4131 h 6699"/>
                <a:gd name="T94" fmla="*/ 2119 w 6700"/>
                <a:gd name="T95" fmla="*/ 4123 h 6699"/>
                <a:gd name="T96" fmla="*/ 1943 w 6700"/>
                <a:gd name="T97" fmla="*/ 4157 h 6699"/>
                <a:gd name="T98" fmla="*/ 1795 w 6700"/>
                <a:gd name="T99" fmla="*/ 4257 h 6699"/>
                <a:gd name="T100" fmla="*/ 286 w 6700"/>
                <a:gd name="T101" fmla="*/ 286 h 6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700" h="6699">
                  <a:moveTo>
                    <a:pt x="6700" y="0"/>
                  </a:moveTo>
                  <a:lnTo>
                    <a:pt x="0" y="0"/>
                  </a:lnTo>
                  <a:lnTo>
                    <a:pt x="0" y="6699"/>
                  </a:lnTo>
                  <a:lnTo>
                    <a:pt x="6700" y="6699"/>
                  </a:lnTo>
                  <a:lnTo>
                    <a:pt x="6700" y="6699"/>
                  </a:lnTo>
                  <a:lnTo>
                    <a:pt x="6700" y="0"/>
                  </a:lnTo>
                  <a:lnTo>
                    <a:pt x="6700" y="0"/>
                  </a:lnTo>
                  <a:close/>
                  <a:moveTo>
                    <a:pt x="286" y="6169"/>
                  </a:moveTo>
                  <a:lnTo>
                    <a:pt x="1330" y="5125"/>
                  </a:lnTo>
                  <a:lnTo>
                    <a:pt x="1330" y="5125"/>
                  </a:lnTo>
                  <a:lnTo>
                    <a:pt x="1997" y="4459"/>
                  </a:lnTo>
                  <a:lnTo>
                    <a:pt x="1997" y="4459"/>
                  </a:lnTo>
                  <a:lnTo>
                    <a:pt x="2009" y="4447"/>
                  </a:lnTo>
                  <a:lnTo>
                    <a:pt x="2023" y="4437"/>
                  </a:lnTo>
                  <a:lnTo>
                    <a:pt x="2037" y="4429"/>
                  </a:lnTo>
                  <a:lnTo>
                    <a:pt x="2053" y="4421"/>
                  </a:lnTo>
                  <a:lnTo>
                    <a:pt x="2069" y="4417"/>
                  </a:lnTo>
                  <a:lnTo>
                    <a:pt x="2085" y="4411"/>
                  </a:lnTo>
                  <a:lnTo>
                    <a:pt x="2103" y="4409"/>
                  </a:lnTo>
                  <a:lnTo>
                    <a:pt x="2119" y="4409"/>
                  </a:lnTo>
                  <a:lnTo>
                    <a:pt x="3657" y="4409"/>
                  </a:lnTo>
                  <a:lnTo>
                    <a:pt x="3657" y="4409"/>
                  </a:lnTo>
                  <a:lnTo>
                    <a:pt x="3675" y="4409"/>
                  </a:lnTo>
                  <a:lnTo>
                    <a:pt x="3693" y="4413"/>
                  </a:lnTo>
                  <a:lnTo>
                    <a:pt x="3709" y="4417"/>
                  </a:lnTo>
                  <a:lnTo>
                    <a:pt x="3725" y="4423"/>
                  </a:lnTo>
                  <a:lnTo>
                    <a:pt x="3739" y="4429"/>
                  </a:lnTo>
                  <a:lnTo>
                    <a:pt x="3755" y="4439"/>
                  </a:lnTo>
                  <a:lnTo>
                    <a:pt x="3767" y="4449"/>
                  </a:lnTo>
                  <a:lnTo>
                    <a:pt x="3779" y="4459"/>
                  </a:lnTo>
                  <a:lnTo>
                    <a:pt x="3791" y="4471"/>
                  </a:lnTo>
                  <a:lnTo>
                    <a:pt x="3801" y="4485"/>
                  </a:lnTo>
                  <a:lnTo>
                    <a:pt x="3809" y="4499"/>
                  </a:lnTo>
                  <a:lnTo>
                    <a:pt x="3817" y="4515"/>
                  </a:lnTo>
                  <a:lnTo>
                    <a:pt x="3823" y="4531"/>
                  </a:lnTo>
                  <a:lnTo>
                    <a:pt x="3827" y="4547"/>
                  </a:lnTo>
                  <a:lnTo>
                    <a:pt x="3829" y="4565"/>
                  </a:lnTo>
                  <a:lnTo>
                    <a:pt x="3831" y="4581"/>
                  </a:lnTo>
                  <a:lnTo>
                    <a:pt x="3831" y="4581"/>
                  </a:lnTo>
                  <a:lnTo>
                    <a:pt x="3829" y="4599"/>
                  </a:lnTo>
                  <a:lnTo>
                    <a:pt x="3827" y="4617"/>
                  </a:lnTo>
                  <a:lnTo>
                    <a:pt x="3823" y="4633"/>
                  </a:lnTo>
                  <a:lnTo>
                    <a:pt x="3817" y="4649"/>
                  </a:lnTo>
                  <a:lnTo>
                    <a:pt x="3809" y="4665"/>
                  </a:lnTo>
                  <a:lnTo>
                    <a:pt x="3801" y="4679"/>
                  </a:lnTo>
                  <a:lnTo>
                    <a:pt x="3791" y="4693"/>
                  </a:lnTo>
                  <a:lnTo>
                    <a:pt x="3779" y="4705"/>
                  </a:lnTo>
                  <a:lnTo>
                    <a:pt x="3767" y="4715"/>
                  </a:lnTo>
                  <a:lnTo>
                    <a:pt x="3755" y="4725"/>
                  </a:lnTo>
                  <a:lnTo>
                    <a:pt x="3739" y="4735"/>
                  </a:lnTo>
                  <a:lnTo>
                    <a:pt x="3725" y="4741"/>
                  </a:lnTo>
                  <a:lnTo>
                    <a:pt x="3709" y="4747"/>
                  </a:lnTo>
                  <a:lnTo>
                    <a:pt x="3693" y="4751"/>
                  </a:lnTo>
                  <a:lnTo>
                    <a:pt x="3675" y="4755"/>
                  </a:lnTo>
                  <a:lnTo>
                    <a:pt x="3657" y="4755"/>
                  </a:lnTo>
                  <a:lnTo>
                    <a:pt x="2251" y="4755"/>
                  </a:lnTo>
                  <a:lnTo>
                    <a:pt x="2251" y="5041"/>
                  </a:lnTo>
                  <a:lnTo>
                    <a:pt x="3657" y="5041"/>
                  </a:lnTo>
                  <a:lnTo>
                    <a:pt x="3657" y="5041"/>
                  </a:lnTo>
                  <a:lnTo>
                    <a:pt x="3709" y="5039"/>
                  </a:lnTo>
                  <a:lnTo>
                    <a:pt x="3769" y="5031"/>
                  </a:lnTo>
                  <a:lnTo>
                    <a:pt x="3835" y="5019"/>
                  </a:lnTo>
                  <a:lnTo>
                    <a:pt x="3869" y="5011"/>
                  </a:lnTo>
                  <a:lnTo>
                    <a:pt x="3905" y="5003"/>
                  </a:lnTo>
                  <a:lnTo>
                    <a:pt x="3939" y="4991"/>
                  </a:lnTo>
                  <a:lnTo>
                    <a:pt x="3973" y="4979"/>
                  </a:lnTo>
                  <a:lnTo>
                    <a:pt x="4005" y="4965"/>
                  </a:lnTo>
                  <a:lnTo>
                    <a:pt x="4039" y="4951"/>
                  </a:lnTo>
                  <a:lnTo>
                    <a:pt x="4069" y="4933"/>
                  </a:lnTo>
                  <a:lnTo>
                    <a:pt x="4097" y="4915"/>
                  </a:lnTo>
                  <a:lnTo>
                    <a:pt x="4125" y="4895"/>
                  </a:lnTo>
                  <a:lnTo>
                    <a:pt x="4149" y="4873"/>
                  </a:lnTo>
                  <a:lnTo>
                    <a:pt x="5424" y="3599"/>
                  </a:lnTo>
                  <a:lnTo>
                    <a:pt x="5424" y="3599"/>
                  </a:lnTo>
                  <a:lnTo>
                    <a:pt x="5438" y="3585"/>
                  </a:lnTo>
                  <a:lnTo>
                    <a:pt x="5452" y="3575"/>
                  </a:lnTo>
                  <a:lnTo>
                    <a:pt x="5468" y="3565"/>
                  </a:lnTo>
                  <a:lnTo>
                    <a:pt x="5484" y="3557"/>
                  </a:lnTo>
                  <a:lnTo>
                    <a:pt x="5500" y="3551"/>
                  </a:lnTo>
                  <a:lnTo>
                    <a:pt x="5518" y="3545"/>
                  </a:lnTo>
                  <a:lnTo>
                    <a:pt x="5534" y="3541"/>
                  </a:lnTo>
                  <a:lnTo>
                    <a:pt x="5552" y="3539"/>
                  </a:lnTo>
                  <a:lnTo>
                    <a:pt x="5568" y="3539"/>
                  </a:lnTo>
                  <a:lnTo>
                    <a:pt x="5584" y="3539"/>
                  </a:lnTo>
                  <a:lnTo>
                    <a:pt x="5602" y="3543"/>
                  </a:lnTo>
                  <a:lnTo>
                    <a:pt x="5618" y="3547"/>
                  </a:lnTo>
                  <a:lnTo>
                    <a:pt x="5634" y="3553"/>
                  </a:lnTo>
                  <a:lnTo>
                    <a:pt x="5648" y="3559"/>
                  </a:lnTo>
                  <a:lnTo>
                    <a:pt x="5662" y="3569"/>
                  </a:lnTo>
                  <a:lnTo>
                    <a:pt x="5676" y="3579"/>
                  </a:lnTo>
                  <a:lnTo>
                    <a:pt x="5676" y="3579"/>
                  </a:lnTo>
                  <a:lnTo>
                    <a:pt x="5688" y="3591"/>
                  </a:lnTo>
                  <a:lnTo>
                    <a:pt x="5700" y="3605"/>
                  </a:lnTo>
                  <a:lnTo>
                    <a:pt x="5708" y="3619"/>
                  </a:lnTo>
                  <a:lnTo>
                    <a:pt x="5716" y="3635"/>
                  </a:lnTo>
                  <a:lnTo>
                    <a:pt x="5724" y="3651"/>
                  </a:lnTo>
                  <a:lnTo>
                    <a:pt x="5728" y="3669"/>
                  </a:lnTo>
                  <a:lnTo>
                    <a:pt x="5732" y="3685"/>
                  </a:lnTo>
                  <a:lnTo>
                    <a:pt x="5732" y="3703"/>
                  </a:lnTo>
                  <a:lnTo>
                    <a:pt x="5732" y="3703"/>
                  </a:lnTo>
                  <a:lnTo>
                    <a:pt x="5732" y="3721"/>
                  </a:lnTo>
                  <a:lnTo>
                    <a:pt x="5730" y="3739"/>
                  </a:lnTo>
                  <a:lnTo>
                    <a:pt x="5726" y="3755"/>
                  </a:lnTo>
                  <a:lnTo>
                    <a:pt x="5720" y="3773"/>
                  </a:lnTo>
                  <a:lnTo>
                    <a:pt x="5714" y="3789"/>
                  </a:lnTo>
                  <a:lnTo>
                    <a:pt x="5704" y="3803"/>
                  </a:lnTo>
                  <a:lnTo>
                    <a:pt x="5694" y="3817"/>
                  </a:lnTo>
                  <a:lnTo>
                    <a:pt x="5682" y="3831"/>
                  </a:lnTo>
                  <a:lnTo>
                    <a:pt x="4031" y="5481"/>
                  </a:lnTo>
                  <a:lnTo>
                    <a:pt x="4031" y="5481"/>
                  </a:lnTo>
                  <a:lnTo>
                    <a:pt x="4017" y="5493"/>
                  </a:lnTo>
                  <a:lnTo>
                    <a:pt x="4005" y="5503"/>
                  </a:lnTo>
                  <a:lnTo>
                    <a:pt x="3989" y="5511"/>
                  </a:lnTo>
                  <a:lnTo>
                    <a:pt x="3975" y="5519"/>
                  </a:lnTo>
                  <a:lnTo>
                    <a:pt x="3959" y="5525"/>
                  </a:lnTo>
                  <a:lnTo>
                    <a:pt x="3941" y="5529"/>
                  </a:lnTo>
                  <a:lnTo>
                    <a:pt x="3925" y="5531"/>
                  </a:lnTo>
                  <a:lnTo>
                    <a:pt x="3907" y="5531"/>
                  </a:lnTo>
                  <a:lnTo>
                    <a:pt x="2419" y="5531"/>
                  </a:lnTo>
                  <a:lnTo>
                    <a:pt x="1536" y="6413"/>
                  </a:lnTo>
                  <a:lnTo>
                    <a:pt x="286" y="6413"/>
                  </a:lnTo>
                  <a:lnTo>
                    <a:pt x="286" y="6169"/>
                  </a:lnTo>
                  <a:close/>
                  <a:moveTo>
                    <a:pt x="1941" y="6413"/>
                  </a:moveTo>
                  <a:lnTo>
                    <a:pt x="2537" y="5817"/>
                  </a:lnTo>
                  <a:lnTo>
                    <a:pt x="3907" y="5817"/>
                  </a:lnTo>
                  <a:lnTo>
                    <a:pt x="3907" y="5817"/>
                  </a:lnTo>
                  <a:lnTo>
                    <a:pt x="3953" y="5815"/>
                  </a:lnTo>
                  <a:lnTo>
                    <a:pt x="3999" y="5809"/>
                  </a:lnTo>
                  <a:lnTo>
                    <a:pt x="4041" y="5797"/>
                  </a:lnTo>
                  <a:lnTo>
                    <a:pt x="4083" y="5783"/>
                  </a:lnTo>
                  <a:lnTo>
                    <a:pt x="4125" y="5763"/>
                  </a:lnTo>
                  <a:lnTo>
                    <a:pt x="4163" y="5741"/>
                  </a:lnTo>
                  <a:lnTo>
                    <a:pt x="4199" y="5713"/>
                  </a:lnTo>
                  <a:lnTo>
                    <a:pt x="4233" y="5683"/>
                  </a:lnTo>
                  <a:lnTo>
                    <a:pt x="5884" y="4033"/>
                  </a:lnTo>
                  <a:lnTo>
                    <a:pt x="5884" y="4033"/>
                  </a:lnTo>
                  <a:lnTo>
                    <a:pt x="5900" y="4015"/>
                  </a:lnTo>
                  <a:lnTo>
                    <a:pt x="5916" y="3997"/>
                  </a:lnTo>
                  <a:lnTo>
                    <a:pt x="5942" y="3961"/>
                  </a:lnTo>
                  <a:lnTo>
                    <a:pt x="5966" y="3921"/>
                  </a:lnTo>
                  <a:lnTo>
                    <a:pt x="5986" y="3879"/>
                  </a:lnTo>
                  <a:lnTo>
                    <a:pt x="6000" y="3835"/>
                  </a:lnTo>
                  <a:lnTo>
                    <a:pt x="6012" y="3789"/>
                  </a:lnTo>
                  <a:lnTo>
                    <a:pt x="6016" y="3743"/>
                  </a:lnTo>
                  <a:lnTo>
                    <a:pt x="6018" y="3719"/>
                  </a:lnTo>
                  <a:lnTo>
                    <a:pt x="6018" y="3697"/>
                  </a:lnTo>
                  <a:lnTo>
                    <a:pt x="6018" y="3697"/>
                  </a:lnTo>
                  <a:lnTo>
                    <a:pt x="6014" y="3649"/>
                  </a:lnTo>
                  <a:lnTo>
                    <a:pt x="6006" y="3603"/>
                  </a:lnTo>
                  <a:lnTo>
                    <a:pt x="5994" y="3559"/>
                  </a:lnTo>
                  <a:lnTo>
                    <a:pt x="5976" y="3515"/>
                  </a:lnTo>
                  <a:lnTo>
                    <a:pt x="5956" y="3475"/>
                  </a:lnTo>
                  <a:lnTo>
                    <a:pt x="5930" y="3437"/>
                  </a:lnTo>
                  <a:lnTo>
                    <a:pt x="5900" y="3401"/>
                  </a:lnTo>
                  <a:lnTo>
                    <a:pt x="5866" y="3367"/>
                  </a:lnTo>
                  <a:lnTo>
                    <a:pt x="5866" y="3367"/>
                  </a:lnTo>
                  <a:lnTo>
                    <a:pt x="5832" y="3338"/>
                  </a:lnTo>
                  <a:lnTo>
                    <a:pt x="5794" y="3312"/>
                  </a:lnTo>
                  <a:lnTo>
                    <a:pt x="5754" y="3292"/>
                  </a:lnTo>
                  <a:lnTo>
                    <a:pt x="5714" y="3276"/>
                  </a:lnTo>
                  <a:lnTo>
                    <a:pt x="5672" y="3264"/>
                  </a:lnTo>
                  <a:lnTo>
                    <a:pt x="5630" y="3256"/>
                  </a:lnTo>
                  <a:lnTo>
                    <a:pt x="5588" y="3252"/>
                  </a:lnTo>
                  <a:lnTo>
                    <a:pt x="5544" y="3252"/>
                  </a:lnTo>
                  <a:lnTo>
                    <a:pt x="5500" y="3256"/>
                  </a:lnTo>
                  <a:lnTo>
                    <a:pt x="5458" y="3264"/>
                  </a:lnTo>
                  <a:lnTo>
                    <a:pt x="5414" y="3276"/>
                  </a:lnTo>
                  <a:lnTo>
                    <a:pt x="5374" y="3292"/>
                  </a:lnTo>
                  <a:lnTo>
                    <a:pt x="5332" y="3312"/>
                  </a:lnTo>
                  <a:lnTo>
                    <a:pt x="5294" y="3336"/>
                  </a:lnTo>
                  <a:lnTo>
                    <a:pt x="5258" y="3365"/>
                  </a:lnTo>
                  <a:lnTo>
                    <a:pt x="5222" y="3397"/>
                  </a:lnTo>
                  <a:lnTo>
                    <a:pt x="4109" y="4507"/>
                  </a:lnTo>
                  <a:lnTo>
                    <a:pt x="4109" y="4507"/>
                  </a:lnTo>
                  <a:lnTo>
                    <a:pt x="4101" y="4467"/>
                  </a:lnTo>
                  <a:lnTo>
                    <a:pt x="4089" y="4429"/>
                  </a:lnTo>
                  <a:lnTo>
                    <a:pt x="4075" y="4391"/>
                  </a:lnTo>
                  <a:lnTo>
                    <a:pt x="4055" y="4355"/>
                  </a:lnTo>
                  <a:lnTo>
                    <a:pt x="4035" y="4323"/>
                  </a:lnTo>
                  <a:lnTo>
                    <a:pt x="4011" y="4291"/>
                  </a:lnTo>
                  <a:lnTo>
                    <a:pt x="3985" y="4261"/>
                  </a:lnTo>
                  <a:lnTo>
                    <a:pt x="3955" y="4233"/>
                  </a:lnTo>
                  <a:lnTo>
                    <a:pt x="3925" y="4209"/>
                  </a:lnTo>
                  <a:lnTo>
                    <a:pt x="3891" y="4187"/>
                  </a:lnTo>
                  <a:lnTo>
                    <a:pt x="3855" y="4169"/>
                  </a:lnTo>
                  <a:lnTo>
                    <a:pt x="3819" y="4153"/>
                  </a:lnTo>
                  <a:lnTo>
                    <a:pt x="3781" y="4139"/>
                  </a:lnTo>
                  <a:lnTo>
                    <a:pt x="3741" y="4131"/>
                  </a:lnTo>
                  <a:lnTo>
                    <a:pt x="3699" y="4125"/>
                  </a:lnTo>
                  <a:lnTo>
                    <a:pt x="3657" y="4123"/>
                  </a:lnTo>
                  <a:lnTo>
                    <a:pt x="2119" y="4123"/>
                  </a:lnTo>
                  <a:lnTo>
                    <a:pt x="2119" y="4123"/>
                  </a:lnTo>
                  <a:lnTo>
                    <a:pt x="2073" y="4125"/>
                  </a:lnTo>
                  <a:lnTo>
                    <a:pt x="2029" y="4131"/>
                  </a:lnTo>
                  <a:lnTo>
                    <a:pt x="1985" y="4143"/>
                  </a:lnTo>
                  <a:lnTo>
                    <a:pt x="1943" y="4157"/>
                  </a:lnTo>
                  <a:lnTo>
                    <a:pt x="1903" y="4177"/>
                  </a:lnTo>
                  <a:lnTo>
                    <a:pt x="1865" y="4199"/>
                  </a:lnTo>
                  <a:lnTo>
                    <a:pt x="1829" y="4227"/>
                  </a:lnTo>
                  <a:lnTo>
                    <a:pt x="1795" y="4257"/>
                  </a:lnTo>
                  <a:lnTo>
                    <a:pt x="1162" y="4889"/>
                  </a:lnTo>
                  <a:lnTo>
                    <a:pt x="1162" y="4889"/>
                  </a:lnTo>
                  <a:lnTo>
                    <a:pt x="286" y="5765"/>
                  </a:lnTo>
                  <a:lnTo>
                    <a:pt x="286" y="286"/>
                  </a:lnTo>
                  <a:lnTo>
                    <a:pt x="6416" y="286"/>
                  </a:lnTo>
                  <a:lnTo>
                    <a:pt x="6416" y="6413"/>
                  </a:lnTo>
                  <a:lnTo>
                    <a:pt x="1941" y="64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8191" tIns="39096" rIns="78191" bIns="39096" numCol="1" anchor="t" anchorCtr="0" compatLnSpc="1">
              <a:prstTxWarp prst="textNoShape">
                <a:avLst/>
              </a:prstTxWarp>
            </a:bodyPr>
            <a:lstStyle/>
            <a:p>
              <a:endParaRPr lang="en-US" sz="800"/>
            </a:p>
          </p:txBody>
        </p:sp>
        <p:sp>
          <p:nvSpPr>
            <p:cNvPr id="59" name="Freeform 106"/>
            <p:cNvSpPr>
              <a:spLocks/>
            </p:cNvSpPr>
            <p:nvPr/>
          </p:nvSpPr>
          <p:spPr bwMode="auto">
            <a:xfrm>
              <a:off x="3313" y="1320"/>
              <a:ext cx="1856" cy="1856"/>
            </a:xfrm>
            <a:custGeom>
              <a:avLst/>
              <a:gdLst>
                <a:gd name="T0" fmla="*/ 1072 w 1856"/>
                <a:gd name="T1" fmla="*/ 0 h 1856"/>
                <a:gd name="T2" fmla="*/ 786 w 1856"/>
                <a:gd name="T3" fmla="*/ 0 h 1856"/>
                <a:gd name="T4" fmla="*/ 786 w 1856"/>
                <a:gd name="T5" fmla="*/ 784 h 1856"/>
                <a:gd name="T6" fmla="*/ 0 w 1856"/>
                <a:gd name="T7" fmla="*/ 784 h 1856"/>
                <a:gd name="T8" fmla="*/ 0 w 1856"/>
                <a:gd name="T9" fmla="*/ 1070 h 1856"/>
                <a:gd name="T10" fmla="*/ 786 w 1856"/>
                <a:gd name="T11" fmla="*/ 1070 h 1856"/>
                <a:gd name="T12" fmla="*/ 786 w 1856"/>
                <a:gd name="T13" fmla="*/ 1856 h 1856"/>
                <a:gd name="T14" fmla="*/ 1072 w 1856"/>
                <a:gd name="T15" fmla="*/ 1856 h 1856"/>
                <a:gd name="T16" fmla="*/ 1072 w 1856"/>
                <a:gd name="T17" fmla="*/ 1070 h 1856"/>
                <a:gd name="T18" fmla="*/ 1856 w 1856"/>
                <a:gd name="T19" fmla="*/ 1070 h 1856"/>
                <a:gd name="T20" fmla="*/ 1856 w 1856"/>
                <a:gd name="T21" fmla="*/ 784 h 1856"/>
                <a:gd name="T22" fmla="*/ 1072 w 1856"/>
                <a:gd name="T23" fmla="*/ 784 h 1856"/>
                <a:gd name="T24" fmla="*/ 1072 w 1856"/>
                <a:gd name="T25" fmla="*/ 0 h 1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56" h="1856">
                  <a:moveTo>
                    <a:pt x="1072" y="0"/>
                  </a:moveTo>
                  <a:lnTo>
                    <a:pt x="786" y="0"/>
                  </a:lnTo>
                  <a:lnTo>
                    <a:pt x="786" y="784"/>
                  </a:lnTo>
                  <a:lnTo>
                    <a:pt x="0" y="784"/>
                  </a:lnTo>
                  <a:lnTo>
                    <a:pt x="0" y="1070"/>
                  </a:lnTo>
                  <a:lnTo>
                    <a:pt x="786" y="1070"/>
                  </a:lnTo>
                  <a:lnTo>
                    <a:pt x="786" y="1856"/>
                  </a:lnTo>
                  <a:lnTo>
                    <a:pt x="1072" y="1856"/>
                  </a:lnTo>
                  <a:lnTo>
                    <a:pt x="1072" y="1070"/>
                  </a:lnTo>
                  <a:lnTo>
                    <a:pt x="1856" y="1070"/>
                  </a:lnTo>
                  <a:lnTo>
                    <a:pt x="1856" y="784"/>
                  </a:lnTo>
                  <a:lnTo>
                    <a:pt x="1072" y="784"/>
                  </a:lnTo>
                  <a:lnTo>
                    <a:pt x="107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8191" tIns="39096" rIns="78191" bIns="39096" numCol="1" anchor="t" anchorCtr="0" compatLnSpc="1">
              <a:prstTxWarp prst="textNoShape">
                <a:avLst/>
              </a:prstTxWarp>
            </a:bodyPr>
            <a:lstStyle/>
            <a:p>
              <a:endParaRPr lang="en-US" sz="800"/>
            </a:p>
          </p:txBody>
        </p:sp>
      </p:grpSp>
      <p:grpSp>
        <p:nvGrpSpPr>
          <p:cNvPr id="60" name="Group 187"/>
          <p:cNvGrpSpPr>
            <a:grpSpLocks noChangeAspect="1"/>
          </p:cNvGrpSpPr>
          <p:nvPr/>
        </p:nvGrpSpPr>
        <p:grpSpPr bwMode="auto">
          <a:xfrm>
            <a:off x="937726" y="4782544"/>
            <a:ext cx="977233" cy="948578"/>
            <a:chOff x="986" y="0"/>
            <a:chExt cx="6696" cy="6695"/>
          </a:xfrm>
          <a:solidFill>
            <a:schemeClr val="accent6"/>
          </a:solidFill>
        </p:grpSpPr>
        <p:sp>
          <p:nvSpPr>
            <p:cNvPr id="61" name="Freeform 188"/>
            <p:cNvSpPr>
              <a:spLocks noEditPoints="1"/>
            </p:cNvSpPr>
            <p:nvPr/>
          </p:nvSpPr>
          <p:spPr bwMode="auto">
            <a:xfrm>
              <a:off x="986" y="0"/>
              <a:ext cx="6696" cy="6695"/>
            </a:xfrm>
            <a:custGeom>
              <a:avLst/>
              <a:gdLst>
                <a:gd name="T0" fmla="*/ 1044 w 6696"/>
                <a:gd name="T1" fmla="*/ 6695 h 6695"/>
                <a:gd name="T2" fmla="*/ 1254 w 6696"/>
                <a:gd name="T3" fmla="*/ 5147 h 6695"/>
                <a:gd name="T4" fmla="*/ 1320 w 6696"/>
                <a:gd name="T5" fmla="*/ 5017 h 6695"/>
                <a:gd name="T6" fmla="*/ 1406 w 6696"/>
                <a:gd name="T7" fmla="*/ 4901 h 6695"/>
                <a:gd name="T8" fmla="*/ 1510 w 6696"/>
                <a:gd name="T9" fmla="*/ 4801 h 6695"/>
                <a:gd name="T10" fmla="*/ 1630 w 6696"/>
                <a:gd name="T11" fmla="*/ 4721 h 6695"/>
                <a:gd name="T12" fmla="*/ 1767 w 6696"/>
                <a:gd name="T13" fmla="*/ 4661 h 6695"/>
                <a:gd name="T14" fmla="*/ 2777 w 6696"/>
                <a:gd name="T15" fmla="*/ 4319 h 6695"/>
                <a:gd name="T16" fmla="*/ 2801 w 6696"/>
                <a:gd name="T17" fmla="*/ 4329 h 6695"/>
                <a:gd name="T18" fmla="*/ 2903 w 6696"/>
                <a:gd name="T19" fmla="*/ 4433 h 6695"/>
                <a:gd name="T20" fmla="*/ 2979 w 6696"/>
                <a:gd name="T21" fmla="*/ 4495 h 6695"/>
                <a:gd name="T22" fmla="*/ 3063 w 6696"/>
                <a:gd name="T23" fmla="*/ 4543 h 6695"/>
                <a:gd name="T24" fmla="*/ 3153 w 6696"/>
                <a:gd name="T25" fmla="*/ 4579 h 6695"/>
                <a:gd name="T26" fmla="*/ 3249 w 6696"/>
                <a:gd name="T27" fmla="*/ 4601 h 6695"/>
                <a:gd name="T28" fmla="*/ 3347 w 6696"/>
                <a:gd name="T29" fmla="*/ 4607 h 6695"/>
                <a:gd name="T30" fmla="*/ 3413 w 6696"/>
                <a:gd name="T31" fmla="*/ 4605 h 6695"/>
                <a:gd name="T32" fmla="*/ 3509 w 6696"/>
                <a:gd name="T33" fmla="*/ 4587 h 6695"/>
                <a:gd name="T34" fmla="*/ 3601 w 6696"/>
                <a:gd name="T35" fmla="*/ 4557 h 6695"/>
                <a:gd name="T36" fmla="*/ 3687 w 6696"/>
                <a:gd name="T37" fmla="*/ 4513 h 6695"/>
                <a:gd name="T38" fmla="*/ 3767 w 6696"/>
                <a:gd name="T39" fmla="*/ 4455 h 6695"/>
                <a:gd name="T40" fmla="*/ 3893 w 6696"/>
                <a:gd name="T41" fmla="*/ 4329 h 6695"/>
                <a:gd name="T42" fmla="*/ 3909 w 6696"/>
                <a:gd name="T43" fmla="*/ 4321 h 6695"/>
                <a:gd name="T44" fmla="*/ 4929 w 6696"/>
                <a:gd name="T45" fmla="*/ 4661 h 6695"/>
                <a:gd name="T46" fmla="*/ 5019 w 6696"/>
                <a:gd name="T47" fmla="*/ 4699 h 6695"/>
                <a:gd name="T48" fmla="*/ 5146 w 6696"/>
                <a:gd name="T49" fmla="*/ 4773 h 6695"/>
                <a:gd name="T50" fmla="*/ 5256 w 6696"/>
                <a:gd name="T51" fmla="*/ 4865 h 6695"/>
                <a:gd name="T52" fmla="*/ 5350 w 6696"/>
                <a:gd name="T53" fmla="*/ 4977 h 6695"/>
                <a:gd name="T54" fmla="*/ 5422 w 6696"/>
                <a:gd name="T55" fmla="*/ 5103 h 6695"/>
                <a:gd name="T56" fmla="*/ 5650 w 6696"/>
                <a:gd name="T57" fmla="*/ 6695 h 6695"/>
                <a:gd name="T58" fmla="*/ 0 w 6696"/>
                <a:gd name="T59" fmla="*/ 0 h 6695"/>
                <a:gd name="T60" fmla="*/ 5740 w 6696"/>
                <a:gd name="T61" fmla="*/ 5145 h 6695"/>
                <a:gd name="T62" fmla="*/ 5712 w 6696"/>
                <a:gd name="T63" fmla="*/ 5057 h 6695"/>
                <a:gd name="T64" fmla="*/ 5626 w 6696"/>
                <a:gd name="T65" fmla="*/ 4879 h 6695"/>
                <a:gd name="T66" fmla="*/ 5510 w 6696"/>
                <a:gd name="T67" fmla="*/ 4719 h 6695"/>
                <a:gd name="T68" fmla="*/ 5368 w 6696"/>
                <a:gd name="T69" fmla="*/ 4583 h 6695"/>
                <a:gd name="T70" fmla="*/ 5204 w 6696"/>
                <a:gd name="T71" fmla="*/ 4471 h 6695"/>
                <a:gd name="T72" fmla="*/ 5021 w 6696"/>
                <a:gd name="T73" fmla="*/ 4391 h 6695"/>
                <a:gd name="T74" fmla="*/ 3997 w 6696"/>
                <a:gd name="T75" fmla="*/ 4045 h 6695"/>
                <a:gd name="T76" fmla="*/ 3931 w 6696"/>
                <a:gd name="T77" fmla="*/ 4035 h 6695"/>
                <a:gd name="T78" fmla="*/ 3865 w 6696"/>
                <a:gd name="T79" fmla="*/ 4039 h 6695"/>
                <a:gd name="T80" fmla="*/ 3801 w 6696"/>
                <a:gd name="T81" fmla="*/ 4057 h 6695"/>
                <a:gd name="T82" fmla="*/ 3741 w 6696"/>
                <a:gd name="T83" fmla="*/ 4087 h 6695"/>
                <a:gd name="T84" fmla="*/ 3689 w 6696"/>
                <a:gd name="T85" fmla="*/ 4131 h 6695"/>
                <a:gd name="T86" fmla="*/ 3583 w 6696"/>
                <a:gd name="T87" fmla="*/ 4237 h 6695"/>
                <a:gd name="T88" fmla="*/ 3491 w 6696"/>
                <a:gd name="T89" fmla="*/ 4293 h 6695"/>
                <a:gd name="T90" fmla="*/ 3385 w 6696"/>
                <a:gd name="T91" fmla="*/ 4321 h 6695"/>
                <a:gd name="T92" fmla="*/ 3311 w 6696"/>
                <a:gd name="T93" fmla="*/ 4321 h 6695"/>
                <a:gd name="T94" fmla="*/ 3205 w 6696"/>
                <a:gd name="T95" fmla="*/ 4293 h 6695"/>
                <a:gd name="T96" fmla="*/ 3111 w 6696"/>
                <a:gd name="T97" fmla="*/ 4237 h 6695"/>
                <a:gd name="T98" fmla="*/ 3005 w 6696"/>
                <a:gd name="T99" fmla="*/ 4131 h 6695"/>
                <a:gd name="T100" fmla="*/ 2953 w 6696"/>
                <a:gd name="T101" fmla="*/ 4087 h 6695"/>
                <a:gd name="T102" fmla="*/ 2895 w 6696"/>
                <a:gd name="T103" fmla="*/ 4057 h 6695"/>
                <a:gd name="T104" fmla="*/ 2831 w 6696"/>
                <a:gd name="T105" fmla="*/ 4039 h 6695"/>
                <a:gd name="T106" fmla="*/ 2763 w 6696"/>
                <a:gd name="T107" fmla="*/ 4035 h 6695"/>
                <a:gd name="T108" fmla="*/ 2697 w 6696"/>
                <a:gd name="T109" fmla="*/ 4045 h 6695"/>
                <a:gd name="T110" fmla="*/ 1675 w 6696"/>
                <a:gd name="T111" fmla="*/ 4391 h 6695"/>
                <a:gd name="T112" fmla="*/ 1490 w 6696"/>
                <a:gd name="T113" fmla="*/ 4471 h 6695"/>
                <a:gd name="T114" fmla="*/ 1328 w 6696"/>
                <a:gd name="T115" fmla="*/ 4583 h 6695"/>
                <a:gd name="T116" fmla="*/ 1186 w 6696"/>
                <a:gd name="T117" fmla="*/ 4719 h 6695"/>
                <a:gd name="T118" fmla="*/ 1070 w 6696"/>
                <a:gd name="T119" fmla="*/ 4879 h 6695"/>
                <a:gd name="T120" fmla="*/ 982 w 6696"/>
                <a:gd name="T121" fmla="*/ 5057 h 6695"/>
                <a:gd name="T122" fmla="*/ 284 w 6696"/>
                <a:gd name="T123" fmla="*/ 6411 h 6695"/>
                <a:gd name="T124" fmla="*/ 6410 w 6696"/>
                <a:gd name="T125" fmla="*/ 6411 h 6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696" h="6695">
                  <a:moveTo>
                    <a:pt x="0" y="0"/>
                  </a:moveTo>
                  <a:lnTo>
                    <a:pt x="0" y="6695"/>
                  </a:lnTo>
                  <a:lnTo>
                    <a:pt x="1044" y="6695"/>
                  </a:lnTo>
                  <a:lnTo>
                    <a:pt x="1236" y="5193"/>
                  </a:lnTo>
                  <a:lnTo>
                    <a:pt x="1236" y="5193"/>
                  </a:lnTo>
                  <a:lnTo>
                    <a:pt x="1254" y="5147"/>
                  </a:lnTo>
                  <a:lnTo>
                    <a:pt x="1272" y="5103"/>
                  </a:lnTo>
                  <a:lnTo>
                    <a:pt x="1294" y="5059"/>
                  </a:lnTo>
                  <a:lnTo>
                    <a:pt x="1320" y="5017"/>
                  </a:lnTo>
                  <a:lnTo>
                    <a:pt x="1346" y="4977"/>
                  </a:lnTo>
                  <a:lnTo>
                    <a:pt x="1374" y="4939"/>
                  </a:lnTo>
                  <a:lnTo>
                    <a:pt x="1406" y="4901"/>
                  </a:lnTo>
                  <a:lnTo>
                    <a:pt x="1438" y="4865"/>
                  </a:lnTo>
                  <a:lnTo>
                    <a:pt x="1474" y="4833"/>
                  </a:lnTo>
                  <a:lnTo>
                    <a:pt x="1510" y="4801"/>
                  </a:lnTo>
                  <a:lnTo>
                    <a:pt x="1548" y="4773"/>
                  </a:lnTo>
                  <a:lnTo>
                    <a:pt x="1588" y="4745"/>
                  </a:lnTo>
                  <a:lnTo>
                    <a:pt x="1630" y="4721"/>
                  </a:lnTo>
                  <a:lnTo>
                    <a:pt x="1675" y="4699"/>
                  </a:lnTo>
                  <a:lnTo>
                    <a:pt x="1719" y="4679"/>
                  </a:lnTo>
                  <a:lnTo>
                    <a:pt x="1767" y="4661"/>
                  </a:lnTo>
                  <a:lnTo>
                    <a:pt x="2767" y="4321"/>
                  </a:lnTo>
                  <a:lnTo>
                    <a:pt x="2767" y="4321"/>
                  </a:lnTo>
                  <a:lnTo>
                    <a:pt x="2777" y="4319"/>
                  </a:lnTo>
                  <a:lnTo>
                    <a:pt x="2785" y="4321"/>
                  </a:lnTo>
                  <a:lnTo>
                    <a:pt x="2793" y="4323"/>
                  </a:lnTo>
                  <a:lnTo>
                    <a:pt x="2801" y="4329"/>
                  </a:lnTo>
                  <a:lnTo>
                    <a:pt x="2879" y="4409"/>
                  </a:lnTo>
                  <a:lnTo>
                    <a:pt x="2879" y="4409"/>
                  </a:lnTo>
                  <a:lnTo>
                    <a:pt x="2903" y="4433"/>
                  </a:lnTo>
                  <a:lnTo>
                    <a:pt x="2927" y="4455"/>
                  </a:lnTo>
                  <a:lnTo>
                    <a:pt x="2953" y="4475"/>
                  </a:lnTo>
                  <a:lnTo>
                    <a:pt x="2979" y="4495"/>
                  </a:lnTo>
                  <a:lnTo>
                    <a:pt x="3007" y="4513"/>
                  </a:lnTo>
                  <a:lnTo>
                    <a:pt x="3035" y="4529"/>
                  </a:lnTo>
                  <a:lnTo>
                    <a:pt x="3063" y="4543"/>
                  </a:lnTo>
                  <a:lnTo>
                    <a:pt x="3093" y="4557"/>
                  </a:lnTo>
                  <a:lnTo>
                    <a:pt x="3123" y="4569"/>
                  </a:lnTo>
                  <a:lnTo>
                    <a:pt x="3153" y="4579"/>
                  </a:lnTo>
                  <a:lnTo>
                    <a:pt x="3185" y="4587"/>
                  </a:lnTo>
                  <a:lnTo>
                    <a:pt x="3217" y="4595"/>
                  </a:lnTo>
                  <a:lnTo>
                    <a:pt x="3249" y="4601"/>
                  </a:lnTo>
                  <a:lnTo>
                    <a:pt x="3281" y="4605"/>
                  </a:lnTo>
                  <a:lnTo>
                    <a:pt x="3315" y="4607"/>
                  </a:lnTo>
                  <a:lnTo>
                    <a:pt x="3347" y="4607"/>
                  </a:lnTo>
                  <a:lnTo>
                    <a:pt x="3347" y="4607"/>
                  </a:lnTo>
                  <a:lnTo>
                    <a:pt x="3381" y="4607"/>
                  </a:lnTo>
                  <a:lnTo>
                    <a:pt x="3413" y="4605"/>
                  </a:lnTo>
                  <a:lnTo>
                    <a:pt x="3447" y="4601"/>
                  </a:lnTo>
                  <a:lnTo>
                    <a:pt x="3479" y="4595"/>
                  </a:lnTo>
                  <a:lnTo>
                    <a:pt x="3509" y="4587"/>
                  </a:lnTo>
                  <a:lnTo>
                    <a:pt x="3541" y="4579"/>
                  </a:lnTo>
                  <a:lnTo>
                    <a:pt x="3571" y="4569"/>
                  </a:lnTo>
                  <a:lnTo>
                    <a:pt x="3601" y="4557"/>
                  </a:lnTo>
                  <a:lnTo>
                    <a:pt x="3631" y="4543"/>
                  </a:lnTo>
                  <a:lnTo>
                    <a:pt x="3659" y="4529"/>
                  </a:lnTo>
                  <a:lnTo>
                    <a:pt x="3687" y="4513"/>
                  </a:lnTo>
                  <a:lnTo>
                    <a:pt x="3715" y="4495"/>
                  </a:lnTo>
                  <a:lnTo>
                    <a:pt x="3741" y="4475"/>
                  </a:lnTo>
                  <a:lnTo>
                    <a:pt x="3767" y="4455"/>
                  </a:lnTo>
                  <a:lnTo>
                    <a:pt x="3791" y="4433"/>
                  </a:lnTo>
                  <a:lnTo>
                    <a:pt x="3815" y="4409"/>
                  </a:lnTo>
                  <a:lnTo>
                    <a:pt x="3893" y="4329"/>
                  </a:lnTo>
                  <a:lnTo>
                    <a:pt x="3893" y="4329"/>
                  </a:lnTo>
                  <a:lnTo>
                    <a:pt x="3901" y="4323"/>
                  </a:lnTo>
                  <a:lnTo>
                    <a:pt x="3909" y="4321"/>
                  </a:lnTo>
                  <a:lnTo>
                    <a:pt x="3919" y="4319"/>
                  </a:lnTo>
                  <a:lnTo>
                    <a:pt x="3927" y="4321"/>
                  </a:lnTo>
                  <a:lnTo>
                    <a:pt x="4929" y="4661"/>
                  </a:lnTo>
                  <a:lnTo>
                    <a:pt x="4929" y="4661"/>
                  </a:lnTo>
                  <a:lnTo>
                    <a:pt x="4975" y="4679"/>
                  </a:lnTo>
                  <a:lnTo>
                    <a:pt x="5019" y="4699"/>
                  </a:lnTo>
                  <a:lnTo>
                    <a:pt x="5064" y="4721"/>
                  </a:lnTo>
                  <a:lnTo>
                    <a:pt x="5106" y="4745"/>
                  </a:lnTo>
                  <a:lnTo>
                    <a:pt x="5146" y="4773"/>
                  </a:lnTo>
                  <a:lnTo>
                    <a:pt x="5184" y="4801"/>
                  </a:lnTo>
                  <a:lnTo>
                    <a:pt x="5222" y="4833"/>
                  </a:lnTo>
                  <a:lnTo>
                    <a:pt x="5256" y="4865"/>
                  </a:lnTo>
                  <a:lnTo>
                    <a:pt x="5290" y="4901"/>
                  </a:lnTo>
                  <a:lnTo>
                    <a:pt x="5320" y="4939"/>
                  </a:lnTo>
                  <a:lnTo>
                    <a:pt x="5350" y="4977"/>
                  </a:lnTo>
                  <a:lnTo>
                    <a:pt x="5376" y="5017"/>
                  </a:lnTo>
                  <a:lnTo>
                    <a:pt x="5400" y="5059"/>
                  </a:lnTo>
                  <a:lnTo>
                    <a:pt x="5422" y="5103"/>
                  </a:lnTo>
                  <a:lnTo>
                    <a:pt x="5442" y="5147"/>
                  </a:lnTo>
                  <a:lnTo>
                    <a:pt x="5458" y="5193"/>
                  </a:lnTo>
                  <a:lnTo>
                    <a:pt x="5650" y="6695"/>
                  </a:lnTo>
                  <a:lnTo>
                    <a:pt x="6696" y="6695"/>
                  </a:lnTo>
                  <a:lnTo>
                    <a:pt x="6696" y="0"/>
                  </a:lnTo>
                  <a:lnTo>
                    <a:pt x="0" y="0"/>
                  </a:lnTo>
                  <a:close/>
                  <a:moveTo>
                    <a:pt x="6410" y="6411"/>
                  </a:moveTo>
                  <a:lnTo>
                    <a:pt x="5902" y="6411"/>
                  </a:lnTo>
                  <a:lnTo>
                    <a:pt x="5740" y="5145"/>
                  </a:lnTo>
                  <a:lnTo>
                    <a:pt x="5734" y="5121"/>
                  </a:lnTo>
                  <a:lnTo>
                    <a:pt x="5734" y="5121"/>
                  </a:lnTo>
                  <a:lnTo>
                    <a:pt x="5712" y="5057"/>
                  </a:lnTo>
                  <a:lnTo>
                    <a:pt x="5686" y="4995"/>
                  </a:lnTo>
                  <a:lnTo>
                    <a:pt x="5658" y="4935"/>
                  </a:lnTo>
                  <a:lnTo>
                    <a:pt x="5626" y="4879"/>
                  </a:lnTo>
                  <a:lnTo>
                    <a:pt x="5590" y="4823"/>
                  </a:lnTo>
                  <a:lnTo>
                    <a:pt x="5552" y="4769"/>
                  </a:lnTo>
                  <a:lnTo>
                    <a:pt x="5510" y="4719"/>
                  </a:lnTo>
                  <a:lnTo>
                    <a:pt x="5464" y="4671"/>
                  </a:lnTo>
                  <a:lnTo>
                    <a:pt x="5418" y="4625"/>
                  </a:lnTo>
                  <a:lnTo>
                    <a:pt x="5368" y="4583"/>
                  </a:lnTo>
                  <a:lnTo>
                    <a:pt x="5316" y="4543"/>
                  </a:lnTo>
                  <a:lnTo>
                    <a:pt x="5260" y="4505"/>
                  </a:lnTo>
                  <a:lnTo>
                    <a:pt x="5204" y="4471"/>
                  </a:lnTo>
                  <a:lnTo>
                    <a:pt x="5146" y="4441"/>
                  </a:lnTo>
                  <a:lnTo>
                    <a:pt x="5084" y="4415"/>
                  </a:lnTo>
                  <a:lnTo>
                    <a:pt x="5021" y="4391"/>
                  </a:lnTo>
                  <a:lnTo>
                    <a:pt x="4019" y="4051"/>
                  </a:lnTo>
                  <a:lnTo>
                    <a:pt x="4019" y="4051"/>
                  </a:lnTo>
                  <a:lnTo>
                    <a:pt x="3997" y="4045"/>
                  </a:lnTo>
                  <a:lnTo>
                    <a:pt x="3975" y="4039"/>
                  </a:lnTo>
                  <a:lnTo>
                    <a:pt x="3953" y="4037"/>
                  </a:lnTo>
                  <a:lnTo>
                    <a:pt x="3931" y="4035"/>
                  </a:lnTo>
                  <a:lnTo>
                    <a:pt x="3909" y="4035"/>
                  </a:lnTo>
                  <a:lnTo>
                    <a:pt x="3887" y="4035"/>
                  </a:lnTo>
                  <a:lnTo>
                    <a:pt x="3865" y="4039"/>
                  </a:lnTo>
                  <a:lnTo>
                    <a:pt x="3843" y="4043"/>
                  </a:lnTo>
                  <a:lnTo>
                    <a:pt x="3821" y="4049"/>
                  </a:lnTo>
                  <a:lnTo>
                    <a:pt x="3801" y="4057"/>
                  </a:lnTo>
                  <a:lnTo>
                    <a:pt x="3781" y="4065"/>
                  </a:lnTo>
                  <a:lnTo>
                    <a:pt x="3761" y="4075"/>
                  </a:lnTo>
                  <a:lnTo>
                    <a:pt x="3741" y="4087"/>
                  </a:lnTo>
                  <a:lnTo>
                    <a:pt x="3723" y="4101"/>
                  </a:lnTo>
                  <a:lnTo>
                    <a:pt x="3705" y="4115"/>
                  </a:lnTo>
                  <a:lnTo>
                    <a:pt x="3689" y="4131"/>
                  </a:lnTo>
                  <a:lnTo>
                    <a:pt x="3611" y="4211"/>
                  </a:lnTo>
                  <a:lnTo>
                    <a:pt x="3611" y="4211"/>
                  </a:lnTo>
                  <a:lnTo>
                    <a:pt x="3583" y="4237"/>
                  </a:lnTo>
                  <a:lnTo>
                    <a:pt x="3555" y="4259"/>
                  </a:lnTo>
                  <a:lnTo>
                    <a:pt x="3523" y="4277"/>
                  </a:lnTo>
                  <a:lnTo>
                    <a:pt x="3491" y="4293"/>
                  </a:lnTo>
                  <a:lnTo>
                    <a:pt x="3457" y="4305"/>
                  </a:lnTo>
                  <a:lnTo>
                    <a:pt x="3421" y="4315"/>
                  </a:lnTo>
                  <a:lnTo>
                    <a:pt x="3385" y="4321"/>
                  </a:lnTo>
                  <a:lnTo>
                    <a:pt x="3347" y="4323"/>
                  </a:lnTo>
                  <a:lnTo>
                    <a:pt x="3347" y="4323"/>
                  </a:lnTo>
                  <a:lnTo>
                    <a:pt x="3311" y="4321"/>
                  </a:lnTo>
                  <a:lnTo>
                    <a:pt x="3273" y="4315"/>
                  </a:lnTo>
                  <a:lnTo>
                    <a:pt x="3239" y="4305"/>
                  </a:lnTo>
                  <a:lnTo>
                    <a:pt x="3205" y="4293"/>
                  </a:lnTo>
                  <a:lnTo>
                    <a:pt x="3171" y="4277"/>
                  </a:lnTo>
                  <a:lnTo>
                    <a:pt x="3141" y="4259"/>
                  </a:lnTo>
                  <a:lnTo>
                    <a:pt x="3111" y="4237"/>
                  </a:lnTo>
                  <a:lnTo>
                    <a:pt x="3083" y="4211"/>
                  </a:lnTo>
                  <a:lnTo>
                    <a:pt x="3005" y="4131"/>
                  </a:lnTo>
                  <a:lnTo>
                    <a:pt x="3005" y="4131"/>
                  </a:lnTo>
                  <a:lnTo>
                    <a:pt x="2989" y="4115"/>
                  </a:lnTo>
                  <a:lnTo>
                    <a:pt x="2971" y="4101"/>
                  </a:lnTo>
                  <a:lnTo>
                    <a:pt x="2953" y="4087"/>
                  </a:lnTo>
                  <a:lnTo>
                    <a:pt x="2935" y="4075"/>
                  </a:lnTo>
                  <a:lnTo>
                    <a:pt x="2915" y="4065"/>
                  </a:lnTo>
                  <a:lnTo>
                    <a:pt x="2895" y="4057"/>
                  </a:lnTo>
                  <a:lnTo>
                    <a:pt x="2873" y="4049"/>
                  </a:lnTo>
                  <a:lnTo>
                    <a:pt x="2853" y="4043"/>
                  </a:lnTo>
                  <a:lnTo>
                    <a:pt x="2831" y="4039"/>
                  </a:lnTo>
                  <a:lnTo>
                    <a:pt x="2809" y="4035"/>
                  </a:lnTo>
                  <a:lnTo>
                    <a:pt x="2787" y="4035"/>
                  </a:lnTo>
                  <a:lnTo>
                    <a:pt x="2763" y="4035"/>
                  </a:lnTo>
                  <a:lnTo>
                    <a:pt x="2741" y="4037"/>
                  </a:lnTo>
                  <a:lnTo>
                    <a:pt x="2719" y="4039"/>
                  </a:lnTo>
                  <a:lnTo>
                    <a:pt x="2697" y="4045"/>
                  </a:lnTo>
                  <a:lnTo>
                    <a:pt x="2675" y="4051"/>
                  </a:lnTo>
                  <a:lnTo>
                    <a:pt x="1675" y="4391"/>
                  </a:lnTo>
                  <a:lnTo>
                    <a:pt x="1675" y="4391"/>
                  </a:lnTo>
                  <a:lnTo>
                    <a:pt x="1610" y="4415"/>
                  </a:lnTo>
                  <a:lnTo>
                    <a:pt x="1550" y="4441"/>
                  </a:lnTo>
                  <a:lnTo>
                    <a:pt x="1490" y="4471"/>
                  </a:lnTo>
                  <a:lnTo>
                    <a:pt x="1434" y="4505"/>
                  </a:lnTo>
                  <a:lnTo>
                    <a:pt x="1380" y="4543"/>
                  </a:lnTo>
                  <a:lnTo>
                    <a:pt x="1328" y="4583"/>
                  </a:lnTo>
                  <a:lnTo>
                    <a:pt x="1278" y="4625"/>
                  </a:lnTo>
                  <a:lnTo>
                    <a:pt x="1230" y="4671"/>
                  </a:lnTo>
                  <a:lnTo>
                    <a:pt x="1186" y="4719"/>
                  </a:lnTo>
                  <a:lnTo>
                    <a:pt x="1144" y="4769"/>
                  </a:lnTo>
                  <a:lnTo>
                    <a:pt x="1106" y="4823"/>
                  </a:lnTo>
                  <a:lnTo>
                    <a:pt x="1070" y="4879"/>
                  </a:lnTo>
                  <a:lnTo>
                    <a:pt x="1038" y="4935"/>
                  </a:lnTo>
                  <a:lnTo>
                    <a:pt x="1008" y="4995"/>
                  </a:lnTo>
                  <a:lnTo>
                    <a:pt x="982" y="5057"/>
                  </a:lnTo>
                  <a:lnTo>
                    <a:pt x="960" y="5121"/>
                  </a:lnTo>
                  <a:lnTo>
                    <a:pt x="794" y="6411"/>
                  </a:lnTo>
                  <a:lnTo>
                    <a:pt x="284" y="6411"/>
                  </a:lnTo>
                  <a:lnTo>
                    <a:pt x="284" y="286"/>
                  </a:lnTo>
                  <a:lnTo>
                    <a:pt x="6410" y="286"/>
                  </a:lnTo>
                  <a:lnTo>
                    <a:pt x="6410" y="64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8191" tIns="39096" rIns="78191" bIns="39096" numCol="1" anchor="t" anchorCtr="0" compatLnSpc="1">
              <a:prstTxWarp prst="textNoShape">
                <a:avLst/>
              </a:prstTxWarp>
            </a:bodyPr>
            <a:lstStyle/>
            <a:p>
              <a:endParaRPr lang="en-US" sz="800"/>
            </a:p>
          </p:txBody>
        </p:sp>
        <p:sp>
          <p:nvSpPr>
            <p:cNvPr id="62" name="Freeform 189"/>
            <p:cNvSpPr>
              <a:spLocks noEditPoints="1"/>
            </p:cNvSpPr>
            <p:nvPr/>
          </p:nvSpPr>
          <p:spPr bwMode="auto">
            <a:xfrm>
              <a:off x="3429" y="1416"/>
              <a:ext cx="1810" cy="2483"/>
            </a:xfrm>
            <a:custGeom>
              <a:avLst/>
              <a:gdLst>
                <a:gd name="T0" fmla="*/ 1050 w 1810"/>
                <a:gd name="T1" fmla="*/ 2467 h 2483"/>
                <a:gd name="T2" fmla="*/ 1248 w 1810"/>
                <a:gd name="T3" fmla="*/ 2383 h 2483"/>
                <a:gd name="T4" fmla="*/ 1414 w 1810"/>
                <a:gd name="T5" fmla="*/ 2245 h 2483"/>
                <a:gd name="T6" fmla="*/ 1578 w 1810"/>
                <a:gd name="T7" fmla="*/ 2055 h 2483"/>
                <a:gd name="T8" fmla="*/ 1714 w 1810"/>
                <a:gd name="T9" fmla="*/ 1758 h 2483"/>
                <a:gd name="T10" fmla="*/ 1790 w 1810"/>
                <a:gd name="T11" fmla="*/ 1370 h 2483"/>
                <a:gd name="T12" fmla="*/ 1810 w 1810"/>
                <a:gd name="T13" fmla="*/ 996 h 2483"/>
                <a:gd name="T14" fmla="*/ 1780 w 1810"/>
                <a:gd name="T15" fmla="*/ 748 h 2483"/>
                <a:gd name="T16" fmla="*/ 1700 w 1810"/>
                <a:gd name="T17" fmla="*/ 522 h 2483"/>
                <a:gd name="T18" fmla="*/ 1574 w 1810"/>
                <a:gd name="T19" fmla="*/ 328 h 2483"/>
                <a:gd name="T20" fmla="*/ 1410 w 1810"/>
                <a:gd name="T21" fmla="*/ 170 h 2483"/>
                <a:gd name="T22" fmla="*/ 1216 w 1810"/>
                <a:gd name="T23" fmla="*/ 62 h 2483"/>
                <a:gd name="T24" fmla="*/ 996 w 1810"/>
                <a:gd name="T25" fmla="*/ 6 h 2483"/>
                <a:gd name="T26" fmla="*/ 812 w 1810"/>
                <a:gd name="T27" fmla="*/ 6 h 2483"/>
                <a:gd name="T28" fmla="*/ 594 w 1810"/>
                <a:gd name="T29" fmla="*/ 62 h 2483"/>
                <a:gd name="T30" fmla="*/ 400 w 1810"/>
                <a:gd name="T31" fmla="*/ 170 h 2483"/>
                <a:gd name="T32" fmla="*/ 236 w 1810"/>
                <a:gd name="T33" fmla="*/ 328 h 2483"/>
                <a:gd name="T34" fmla="*/ 110 w 1810"/>
                <a:gd name="T35" fmla="*/ 522 h 2483"/>
                <a:gd name="T36" fmla="*/ 28 w 1810"/>
                <a:gd name="T37" fmla="*/ 748 h 2483"/>
                <a:gd name="T38" fmla="*/ 0 w 1810"/>
                <a:gd name="T39" fmla="*/ 996 h 2483"/>
                <a:gd name="T40" fmla="*/ 18 w 1810"/>
                <a:gd name="T41" fmla="*/ 1370 h 2483"/>
                <a:gd name="T42" fmla="*/ 96 w 1810"/>
                <a:gd name="T43" fmla="*/ 1758 h 2483"/>
                <a:gd name="T44" fmla="*/ 232 w 1810"/>
                <a:gd name="T45" fmla="*/ 2055 h 2483"/>
                <a:gd name="T46" fmla="*/ 396 w 1810"/>
                <a:gd name="T47" fmla="*/ 2245 h 2483"/>
                <a:gd name="T48" fmla="*/ 560 w 1810"/>
                <a:gd name="T49" fmla="*/ 2383 h 2483"/>
                <a:gd name="T50" fmla="*/ 760 w 1810"/>
                <a:gd name="T51" fmla="*/ 2467 h 2483"/>
                <a:gd name="T52" fmla="*/ 904 w 1810"/>
                <a:gd name="T53" fmla="*/ 286 h 2483"/>
                <a:gd name="T54" fmla="*/ 1030 w 1810"/>
                <a:gd name="T55" fmla="*/ 300 h 2483"/>
                <a:gd name="T56" fmla="*/ 1172 w 1810"/>
                <a:gd name="T57" fmla="*/ 356 h 2483"/>
                <a:gd name="T58" fmla="*/ 1298 w 1810"/>
                <a:gd name="T59" fmla="*/ 448 h 2483"/>
                <a:gd name="T60" fmla="*/ 1400 w 1810"/>
                <a:gd name="T61" fmla="*/ 572 h 2483"/>
                <a:gd name="T62" fmla="*/ 1474 w 1810"/>
                <a:gd name="T63" fmla="*/ 720 h 2483"/>
                <a:gd name="T64" fmla="*/ 1516 w 1810"/>
                <a:gd name="T65" fmla="*/ 888 h 2483"/>
                <a:gd name="T66" fmla="*/ 1522 w 1810"/>
                <a:gd name="T67" fmla="*/ 1080 h 2483"/>
                <a:gd name="T68" fmla="*/ 1490 w 1810"/>
                <a:gd name="T69" fmla="*/ 1454 h 2483"/>
                <a:gd name="T70" fmla="*/ 1412 w 1810"/>
                <a:gd name="T71" fmla="*/ 1750 h 2483"/>
                <a:gd name="T72" fmla="*/ 1294 w 1810"/>
                <a:gd name="T73" fmla="*/ 1955 h 2483"/>
                <a:gd name="T74" fmla="*/ 1132 w 1810"/>
                <a:gd name="T75" fmla="*/ 2115 h 2483"/>
                <a:gd name="T76" fmla="*/ 1020 w 1810"/>
                <a:gd name="T77" fmla="*/ 2179 h 2483"/>
                <a:gd name="T78" fmla="*/ 904 w 1810"/>
                <a:gd name="T79" fmla="*/ 2197 h 2483"/>
                <a:gd name="T80" fmla="*/ 810 w 1810"/>
                <a:gd name="T81" fmla="*/ 2187 h 2483"/>
                <a:gd name="T82" fmla="*/ 700 w 1810"/>
                <a:gd name="T83" fmla="*/ 2133 h 2483"/>
                <a:gd name="T84" fmla="*/ 516 w 1810"/>
                <a:gd name="T85" fmla="*/ 1955 h 2483"/>
                <a:gd name="T86" fmla="*/ 416 w 1810"/>
                <a:gd name="T87" fmla="*/ 1798 h 2483"/>
                <a:gd name="T88" fmla="*/ 330 w 1810"/>
                <a:gd name="T89" fmla="*/ 1520 h 2483"/>
                <a:gd name="T90" fmla="*/ 290 w 1810"/>
                <a:gd name="T91" fmla="*/ 1160 h 2483"/>
                <a:gd name="T92" fmla="*/ 288 w 1810"/>
                <a:gd name="T93" fmla="*/ 924 h 2483"/>
                <a:gd name="T94" fmla="*/ 322 w 1810"/>
                <a:gd name="T95" fmla="*/ 752 h 2483"/>
                <a:gd name="T96" fmla="*/ 392 w 1810"/>
                <a:gd name="T97" fmla="*/ 600 h 2483"/>
                <a:gd name="T98" fmla="*/ 488 w 1810"/>
                <a:gd name="T99" fmla="*/ 470 h 2483"/>
                <a:gd name="T100" fmla="*/ 610 w 1810"/>
                <a:gd name="T101" fmla="*/ 372 h 2483"/>
                <a:gd name="T102" fmla="*/ 750 w 1810"/>
                <a:gd name="T103" fmla="*/ 308 h 2483"/>
                <a:gd name="T104" fmla="*/ 904 w 1810"/>
                <a:gd name="T105" fmla="*/ 286 h 2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810" h="2483">
                  <a:moveTo>
                    <a:pt x="904" y="2483"/>
                  </a:moveTo>
                  <a:lnTo>
                    <a:pt x="904" y="2483"/>
                  </a:lnTo>
                  <a:lnTo>
                    <a:pt x="956" y="2481"/>
                  </a:lnTo>
                  <a:lnTo>
                    <a:pt x="1004" y="2477"/>
                  </a:lnTo>
                  <a:lnTo>
                    <a:pt x="1050" y="2467"/>
                  </a:lnTo>
                  <a:lnTo>
                    <a:pt x="1092" y="2457"/>
                  </a:lnTo>
                  <a:lnTo>
                    <a:pt x="1134" y="2443"/>
                  </a:lnTo>
                  <a:lnTo>
                    <a:pt x="1174" y="2425"/>
                  </a:lnTo>
                  <a:lnTo>
                    <a:pt x="1212" y="2405"/>
                  </a:lnTo>
                  <a:lnTo>
                    <a:pt x="1248" y="2383"/>
                  </a:lnTo>
                  <a:lnTo>
                    <a:pt x="1284" y="2359"/>
                  </a:lnTo>
                  <a:lnTo>
                    <a:pt x="1318" y="2333"/>
                  </a:lnTo>
                  <a:lnTo>
                    <a:pt x="1350" y="2305"/>
                  </a:lnTo>
                  <a:lnTo>
                    <a:pt x="1382" y="2277"/>
                  </a:lnTo>
                  <a:lnTo>
                    <a:pt x="1414" y="2245"/>
                  </a:lnTo>
                  <a:lnTo>
                    <a:pt x="1446" y="2213"/>
                  </a:lnTo>
                  <a:lnTo>
                    <a:pt x="1506" y="2145"/>
                  </a:lnTo>
                  <a:lnTo>
                    <a:pt x="1506" y="2145"/>
                  </a:lnTo>
                  <a:lnTo>
                    <a:pt x="1544" y="2101"/>
                  </a:lnTo>
                  <a:lnTo>
                    <a:pt x="1578" y="2055"/>
                  </a:lnTo>
                  <a:lnTo>
                    <a:pt x="1610" y="2003"/>
                  </a:lnTo>
                  <a:lnTo>
                    <a:pt x="1638" y="1947"/>
                  </a:lnTo>
                  <a:lnTo>
                    <a:pt x="1666" y="1888"/>
                  </a:lnTo>
                  <a:lnTo>
                    <a:pt x="1690" y="1824"/>
                  </a:lnTo>
                  <a:lnTo>
                    <a:pt x="1714" y="1758"/>
                  </a:lnTo>
                  <a:lnTo>
                    <a:pt x="1734" y="1688"/>
                  </a:lnTo>
                  <a:lnTo>
                    <a:pt x="1750" y="1614"/>
                  </a:lnTo>
                  <a:lnTo>
                    <a:pt x="1766" y="1536"/>
                  </a:lnTo>
                  <a:lnTo>
                    <a:pt x="1780" y="1456"/>
                  </a:lnTo>
                  <a:lnTo>
                    <a:pt x="1790" y="1370"/>
                  </a:lnTo>
                  <a:lnTo>
                    <a:pt x="1798" y="1282"/>
                  </a:lnTo>
                  <a:lnTo>
                    <a:pt x="1804" y="1190"/>
                  </a:lnTo>
                  <a:lnTo>
                    <a:pt x="1808" y="1096"/>
                  </a:lnTo>
                  <a:lnTo>
                    <a:pt x="1810" y="996"/>
                  </a:lnTo>
                  <a:lnTo>
                    <a:pt x="1810" y="996"/>
                  </a:lnTo>
                  <a:lnTo>
                    <a:pt x="1808" y="946"/>
                  </a:lnTo>
                  <a:lnTo>
                    <a:pt x="1804" y="894"/>
                  </a:lnTo>
                  <a:lnTo>
                    <a:pt x="1798" y="844"/>
                  </a:lnTo>
                  <a:lnTo>
                    <a:pt x="1790" y="796"/>
                  </a:lnTo>
                  <a:lnTo>
                    <a:pt x="1780" y="748"/>
                  </a:lnTo>
                  <a:lnTo>
                    <a:pt x="1768" y="700"/>
                  </a:lnTo>
                  <a:lnTo>
                    <a:pt x="1754" y="654"/>
                  </a:lnTo>
                  <a:lnTo>
                    <a:pt x="1738" y="610"/>
                  </a:lnTo>
                  <a:lnTo>
                    <a:pt x="1720" y="564"/>
                  </a:lnTo>
                  <a:lnTo>
                    <a:pt x="1700" y="522"/>
                  </a:lnTo>
                  <a:lnTo>
                    <a:pt x="1678" y="480"/>
                  </a:lnTo>
                  <a:lnTo>
                    <a:pt x="1654" y="440"/>
                  </a:lnTo>
                  <a:lnTo>
                    <a:pt x="1630" y="400"/>
                  </a:lnTo>
                  <a:lnTo>
                    <a:pt x="1602" y="364"/>
                  </a:lnTo>
                  <a:lnTo>
                    <a:pt x="1574" y="328"/>
                  </a:lnTo>
                  <a:lnTo>
                    <a:pt x="1544" y="292"/>
                  </a:lnTo>
                  <a:lnTo>
                    <a:pt x="1512" y="260"/>
                  </a:lnTo>
                  <a:lnTo>
                    <a:pt x="1480" y="228"/>
                  </a:lnTo>
                  <a:lnTo>
                    <a:pt x="1446" y="198"/>
                  </a:lnTo>
                  <a:lnTo>
                    <a:pt x="1410" y="170"/>
                  </a:lnTo>
                  <a:lnTo>
                    <a:pt x="1374" y="144"/>
                  </a:lnTo>
                  <a:lnTo>
                    <a:pt x="1336" y="120"/>
                  </a:lnTo>
                  <a:lnTo>
                    <a:pt x="1296" y="98"/>
                  </a:lnTo>
                  <a:lnTo>
                    <a:pt x="1256" y="78"/>
                  </a:lnTo>
                  <a:lnTo>
                    <a:pt x="1216" y="62"/>
                  </a:lnTo>
                  <a:lnTo>
                    <a:pt x="1174" y="46"/>
                  </a:lnTo>
                  <a:lnTo>
                    <a:pt x="1130" y="32"/>
                  </a:lnTo>
                  <a:lnTo>
                    <a:pt x="1086" y="20"/>
                  </a:lnTo>
                  <a:lnTo>
                    <a:pt x="1042" y="12"/>
                  </a:lnTo>
                  <a:lnTo>
                    <a:pt x="996" y="6"/>
                  </a:lnTo>
                  <a:lnTo>
                    <a:pt x="950" y="2"/>
                  </a:lnTo>
                  <a:lnTo>
                    <a:pt x="904" y="0"/>
                  </a:lnTo>
                  <a:lnTo>
                    <a:pt x="904" y="0"/>
                  </a:lnTo>
                  <a:lnTo>
                    <a:pt x="858" y="2"/>
                  </a:lnTo>
                  <a:lnTo>
                    <a:pt x="812" y="6"/>
                  </a:lnTo>
                  <a:lnTo>
                    <a:pt x="766" y="12"/>
                  </a:lnTo>
                  <a:lnTo>
                    <a:pt x="722" y="20"/>
                  </a:lnTo>
                  <a:lnTo>
                    <a:pt x="678" y="32"/>
                  </a:lnTo>
                  <a:lnTo>
                    <a:pt x="636" y="46"/>
                  </a:lnTo>
                  <a:lnTo>
                    <a:pt x="594" y="62"/>
                  </a:lnTo>
                  <a:lnTo>
                    <a:pt x="552" y="78"/>
                  </a:lnTo>
                  <a:lnTo>
                    <a:pt x="512" y="98"/>
                  </a:lnTo>
                  <a:lnTo>
                    <a:pt x="474" y="120"/>
                  </a:lnTo>
                  <a:lnTo>
                    <a:pt x="436" y="144"/>
                  </a:lnTo>
                  <a:lnTo>
                    <a:pt x="400" y="170"/>
                  </a:lnTo>
                  <a:lnTo>
                    <a:pt x="364" y="198"/>
                  </a:lnTo>
                  <a:lnTo>
                    <a:pt x="330" y="228"/>
                  </a:lnTo>
                  <a:lnTo>
                    <a:pt x="296" y="260"/>
                  </a:lnTo>
                  <a:lnTo>
                    <a:pt x="266" y="292"/>
                  </a:lnTo>
                  <a:lnTo>
                    <a:pt x="236" y="328"/>
                  </a:lnTo>
                  <a:lnTo>
                    <a:pt x="206" y="364"/>
                  </a:lnTo>
                  <a:lnTo>
                    <a:pt x="180" y="400"/>
                  </a:lnTo>
                  <a:lnTo>
                    <a:pt x="154" y="440"/>
                  </a:lnTo>
                  <a:lnTo>
                    <a:pt x="130" y="480"/>
                  </a:lnTo>
                  <a:lnTo>
                    <a:pt x="110" y="522"/>
                  </a:lnTo>
                  <a:lnTo>
                    <a:pt x="90" y="564"/>
                  </a:lnTo>
                  <a:lnTo>
                    <a:pt x="72" y="610"/>
                  </a:lnTo>
                  <a:lnTo>
                    <a:pt x="54" y="654"/>
                  </a:lnTo>
                  <a:lnTo>
                    <a:pt x="40" y="700"/>
                  </a:lnTo>
                  <a:lnTo>
                    <a:pt x="28" y="748"/>
                  </a:lnTo>
                  <a:lnTo>
                    <a:pt x="18" y="796"/>
                  </a:lnTo>
                  <a:lnTo>
                    <a:pt x="10" y="844"/>
                  </a:lnTo>
                  <a:lnTo>
                    <a:pt x="4" y="894"/>
                  </a:lnTo>
                  <a:lnTo>
                    <a:pt x="2" y="946"/>
                  </a:lnTo>
                  <a:lnTo>
                    <a:pt x="0" y="996"/>
                  </a:lnTo>
                  <a:lnTo>
                    <a:pt x="0" y="996"/>
                  </a:lnTo>
                  <a:lnTo>
                    <a:pt x="2" y="1096"/>
                  </a:lnTo>
                  <a:lnTo>
                    <a:pt x="4" y="1190"/>
                  </a:lnTo>
                  <a:lnTo>
                    <a:pt x="10" y="1282"/>
                  </a:lnTo>
                  <a:lnTo>
                    <a:pt x="18" y="1370"/>
                  </a:lnTo>
                  <a:lnTo>
                    <a:pt x="30" y="1456"/>
                  </a:lnTo>
                  <a:lnTo>
                    <a:pt x="42" y="1536"/>
                  </a:lnTo>
                  <a:lnTo>
                    <a:pt x="58" y="1614"/>
                  </a:lnTo>
                  <a:lnTo>
                    <a:pt x="76" y="1688"/>
                  </a:lnTo>
                  <a:lnTo>
                    <a:pt x="96" y="1758"/>
                  </a:lnTo>
                  <a:lnTo>
                    <a:pt x="118" y="1824"/>
                  </a:lnTo>
                  <a:lnTo>
                    <a:pt x="144" y="1888"/>
                  </a:lnTo>
                  <a:lnTo>
                    <a:pt x="170" y="1947"/>
                  </a:lnTo>
                  <a:lnTo>
                    <a:pt x="200" y="2003"/>
                  </a:lnTo>
                  <a:lnTo>
                    <a:pt x="232" y="2055"/>
                  </a:lnTo>
                  <a:lnTo>
                    <a:pt x="266" y="2101"/>
                  </a:lnTo>
                  <a:lnTo>
                    <a:pt x="302" y="2145"/>
                  </a:lnTo>
                  <a:lnTo>
                    <a:pt x="302" y="2145"/>
                  </a:lnTo>
                  <a:lnTo>
                    <a:pt x="364" y="2213"/>
                  </a:lnTo>
                  <a:lnTo>
                    <a:pt x="396" y="2245"/>
                  </a:lnTo>
                  <a:lnTo>
                    <a:pt x="426" y="2277"/>
                  </a:lnTo>
                  <a:lnTo>
                    <a:pt x="458" y="2305"/>
                  </a:lnTo>
                  <a:lnTo>
                    <a:pt x="492" y="2333"/>
                  </a:lnTo>
                  <a:lnTo>
                    <a:pt x="526" y="2359"/>
                  </a:lnTo>
                  <a:lnTo>
                    <a:pt x="560" y="2383"/>
                  </a:lnTo>
                  <a:lnTo>
                    <a:pt x="598" y="2405"/>
                  </a:lnTo>
                  <a:lnTo>
                    <a:pt x="636" y="2425"/>
                  </a:lnTo>
                  <a:lnTo>
                    <a:pt x="674" y="2443"/>
                  </a:lnTo>
                  <a:lnTo>
                    <a:pt x="716" y="2457"/>
                  </a:lnTo>
                  <a:lnTo>
                    <a:pt x="760" y="2467"/>
                  </a:lnTo>
                  <a:lnTo>
                    <a:pt x="806" y="2477"/>
                  </a:lnTo>
                  <a:lnTo>
                    <a:pt x="854" y="2481"/>
                  </a:lnTo>
                  <a:lnTo>
                    <a:pt x="904" y="2483"/>
                  </a:lnTo>
                  <a:lnTo>
                    <a:pt x="904" y="2483"/>
                  </a:lnTo>
                  <a:close/>
                  <a:moveTo>
                    <a:pt x="904" y="286"/>
                  </a:moveTo>
                  <a:lnTo>
                    <a:pt x="904" y="286"/>
                  </a:lnTo>
                  <a:lnTo>
                    <a:pt x="936" y="288"/>
                  </a:lnTo>
                  <a:lnTo>
                    <a:pt x="968" y="290"/>
                  </a:lnTo>
                  <a:lnTo>
                    <a:pt x="998" y="294"/>
                  </a:lnTo>
                  <a:lnTo>
                    <a:pt x="1030" y="300"/>
                  </a:lnTo>
                  <a:lnTo>
                    <a:pt x="1060" y="308"/>
                  </a:lnTo>
                  <a:lnTo>
                    <a:pt x="1088" y="318"/>
                  </a:lnTo>
                  <a:lnTo>
                    <a:pt x="1118" y="330"/>
                  </a:lnTo>
                  <a:lnTo>
                    <a:pt x="1146" y="342"/>
                  </a:lnTo>
                  <a:lnTo>
                    <a:pt x="1172" y="356"/>
                  </a:lnTo>
                  <a:lnTo>
                    <a:pt x="1200" y="372"/>
                  </a:lnTo>
                  <a:lnTo>
                    <a:pt x="1226" y="390"/>
                  </a:lnTo>
                  <a:lnTo>
                    <a:pt x="1250" y="408"/>
                  </a:lnTo>
                  <a:lnTo>
                    <a:pt x="1274" y="428"/>
                  </a:lnTo>
                  <a:lnTo>
                    <a:pt x="1298" y="448"/>
                  </a:lnTo>
                  <a:lnTo>
                    <a:pt x="1320" y="470"/>
                  </a:lnTo>
                  <a:lnTo>
                    <a:pt x="1342" y="494"/>
                  </a:lnTo>
                  <a:lnTo>
                    <a:pt x="1362" y="518"/>
                  </a:lnTo>
                  <a:lnTo>
                    <a:pt x="1382" y="544"/>
                  </a:lnTo>
                  <a:lnTo>
                    <a:pt x="1400" y="572"/>
                  </a:lnTo>
                  <a:lnTo>
                    <a:pt x="1418" y="600"/>
                  </a:lnTo>
                  <a:lnTo>
                    <a:pt x="1434" y="628"/>
                  </a:lnTo>
                  <a:lnTo>
                    <a:pt x="1448" y="658"/>
                  </a:lnTo>
                  <a:lnTo>
                    <a:pt x="1462" y="688"/>
                  </a:lnTo>
                  <a:lnTo>
                    <a:pt x="1474" y="720"/>
                  </a:lnTo>
                  <a:lnTo>
                    <a:pt x="1486" y="752"/>
                  </a:lnTo>
                  <a:lnTo>
                    <a:pt x="1496" y="786"/>
                  </a:lnTo>
                  <a:lnTo>
                    <a:pt x="1504" y="818"/>
                  </a:lnTo>
                  <a:lnTo>
                    <a:pt x="1512" y="854"/>
                  </a:lnTo>
                  <a:lnTo>
                    <a:pt x="1516" y="888"/>
                  </a:lnTo>
                  <a:lnTo>
                    <a:pt x="1520" y="924"/>
                  </a:lnTo>
                  <a:lnTo>
                    <a:pt x="1522" y="960"/>
                  </a:lnTo>
                  <a:lnTo>
                    <a:pt x="1524" y="996"/>
                  </a:lnTo>
                  <a:lnTo>
                    <a:pt x="1524" y="996"/>
                  </a:lnTo>
                  <a:lnTo>
                    <a:pt x="1522" y="1080"/>
                  </a:lnTo>
                  <a:lnTo>
                    <a:pt x="1520" y="1160"/>
                  </a:lnTo>
                  <a:lnTo>
                    <a:pt x="1516" y="1238"/>
                  </a:lnTo>
                  <a:lnTo>
                    <a:pt x="1508" y="1314"/>
                  </a:lnTo>
                  <a:lnTo>
                    <a:pt x="1500" y="1386"/>
                  </a:lnTo>
                  <a:lnTo>
                    <a:pt x="1490" y="1454"/>
                  </a:lnTo>
                  <a:lnTo>
                    <a:pt x="1478" y="1520"/>
                  </a:lnTo>
                  <a:lnTo>
                    <a:pt x="1464" y="1582"/>
                  </a:lnTo>
                  <a:lnTo>
                    <a:pt x="1448" y="1642"/>
                  </a:lnTo>
                  <a:lnTo>
                    <a:pt x="1432" y="1698"/>
                  </a:lnTo>
                  <a:lnTo>
                    <a:pt x="1412" y="1750"/>
                  </a:lnTo>
                  <a:lnTo>
                    <a:pt x="1392" y="1798"/>
                  </a:lnTo>
                  <a:lnTo>
                    <a:pt x="1370" y="1844"/>
                  </a:lnTo>
                  <a:lnTo>
                    <a:pt x="1346" y="1884"/>
                  </a:lnTo>
                  <a:lnTo>
                    <a:pt x="1320" y="1922"/>
                  </a:lnTo>
                  <a:lnTo>
                    <a:pt x="1294" y="1955"/>
                  </a:lnTo>
                  <a:lnTo>
                    <a:pt x="1294" y="1955"/>
                  </a:lnTo>
                  <a:lnTo>
                    <a:pt x="1234" y="2021"/>
                  </a:lnTo>
                  <a:lnTo>
                    <a:pt x="1180" y="2073"/>
                  </a:lnTo>
                  <a:lnTo>
                    <a:pt x="1156" y="2097"/>
                  </a:lnTo>
                  <a:lnTo>
                    <a:pt x="1132" y="2115"/>
                  </a:lnTo>
                  <a:lnTo>
                    <a:pt x="1108" y="2133"/>
                  </a:lnTo>
                  <a:lnTo>
                    <a:pt x="1086" y="2147"/>
                  </a:lnTo>
                  <a:lnTo>
                    <a:pt x="1064" y="2161"/>
                  </a:lnTo>
                  <a:lnTo>
                    <a:pt x="1042" y="2171"/>
                  </a:lnTo>
                  <a:lnTo>
                    <a:pt x="1020" y="2179"/>
                  </a:lnTo>
                  <a:lnTo>
                    <a:pt x="998" y="2187"/>
                  </a:lnTo>
                  <a:lnTo>
                    <a:pt x="976" y="2191"/>
                  </a:lnTo>
                  <a:lnTo>
                    <a:pt x="954" y="2195"/>
                  </a:lnTo>
                  <a:lnTo>
                    <a:pt x="930" y="2197"/>
                  </a:lnTo>
                  <a:lnTo>
                    <a:pt x="904" y="2197"/>
                  </a:lnTo>
                  <a:lnTo>
                    <a:pt x="904" y="2197"/>
                  </a:lnTo>
                  <a:lnTo>
                    <a:pt x="880" y="2197"/>
                  </a:lnTo>
                  <a:lnTo>
                    <a:pt x="856" y="2195"/>
                  </a:lnTo>
                  <a:lnTo>
                    <a:pt x="832" y="2191"/>
                  </a:lnTo>
                  <a:lnTo>
                    <a:pt x="810" y="2187"/>
                  </a:lnTo>
                  <a:lnTo>
                    <a:pt x="788" y="2179"/>
                  </a:lnTo>
                  <a:lnTo>
                    <a:pt x="766" y="2171"/>
                  </a:lnTo>
                  <a:lnTo>
                    <a:pt x="744" y="2161"/>
                  </a:lnTo>
                  <a:lnTo>
                    <a:pt x="722" y="2147"/>
                  </a:lnTo>
                  <a:lnTo>
                    <a:pt x="700" y="2133"/>
                  </a:lnTo>
                  <a:lnTo>
                    <a:pt x="676" y="2115"/>
                  </a:lnTo>
                  <a:lnTo>
                    <a:pt x="654" y="2097"/>
                  </a:lnTo>
                  <a:lnTo>
                    <a:pt x="628" y="2073"/>
                  </a:lnTo>
                  <a:lnTo>
                    <a:pt x="574" y="2021"/>
                  </a:lnTo>
                  <a:lnTo>
                    <a:pt x="516" y="1955"/>
                  </a:lnTo>
                  <a:lnTo>
                    <a:pt x="516" y="1955"/>
                  </a:lnTo>
                  <a:lnTo>
                    <a:pt x="488" y="1922"/>
                  </a:lnTo>
                  <a:lnTo>
                    <a:pt x="462" y="1884"/>
                  </a:lnTo>
                  <a:lnTo>
                    <a:pt x="438" y="1844"/>
                  </a:lnTo>
                  <a:lnTo>
                    <a:pt x="416" y="1798"/>
                  </a:lnTo>
                  <a:lnTo>
                    <a:pt x="396" y="1750"/>
                  </a:lnTo>
                  <a:lnTo>
                    <a:pt x="378" y="1698"/>
                  </a:lnTo>
                  <a:lnTo>
                    <a:pt x="360" y="1642"/>
                  </a:lnTo>
                  <a:lnTo>
                    <a:pt x="344" y="1582"/>
                  </a:lnTo>
                  <a:lnTo>
                    <a:pt x="330" y="1520"/>
                  </a:lnTo>
                  <a:lnTo>
                    <a:pt x="318" y="1454"/>
                  </a:lnTo>
                  <a:lnTo>
                    <a:pt x="308" y="1386"/>
                  </a:lnTo>
                  <a:lnTo>
                    <a:pt x="300" y="1314"/>
                  </a:lnTo>
                  <a:lnTo>
                    <a:pt x="294" y="1238"/>
                  </a:lnTo>
                  <a:lnTo>
                    <a:pt x="290" y="1160"/>
                  </a:lnTo>
                  <a:lnTo>
                    <a:pt x="286" y="1080"/>
                  </a:lnTo>
                  <a:lnTo>
                    <a:pt x="286" y="996"/>
                  </a:lnTo>
                  <a:lnTo>
                    <a:pt x="286" y="996"/>
                  </a:lnTo>
                  <a:lnTo>
                    <a:pt x="286" y="960"/>
                  </a:lnTo>
                  <a:lnTo>
                    <a:pt x="288" y="924"/>
                  </a:lnTo>
                  <a:lnTo>
                    <a:pt x="292" y="888"/>
                  </a:lnTo>
                  <a:lnTo>
                    <a:pt x="298" y="854"/>
                  </a:lnTo>
                  <a:lnTo>
                    <a:pt x="304" y="818"/>
                  </a:lnTo>
                  <a:lnTo>
                    <a:pt x="314" y="786"/>
                  </a:lnTo>
                  <a:lnTo>
                    <a:pt x="322" y="752"/>
                  </a:lnTo>
                  <a:lnTo>
                    <a:pt x="334" y="720"/>
                  </a:lnTo>
                  <a:lnTo>
                    <a:pt x="346" y="688"/>
                  </a:lnTo>
                  <a:lnTo>
                    <a:pt x="360" y="658"/>
                  </a:lnTo>
                  <a:lnTo>
                    <a:pt x="376" y="628"/>
                  </a:lnTo>
                  <a:lnTo>
                    <a:pt x="392" y="600"/>
                  </a:lnTo>
                  <a:lnTo>
                    <a:pt x="408" y="572"/>
                  </a:lnTo>
                  <a:lnTo>
                    <a:pt x="426" y="544"/>
                  </a:lnTo>
                  <a:lnTo>
                    <a:pt x="446" y="518"/>
                  </a:lnTo>
                  <a:lnTo>
                    <a:pt x="466" y="494"/>
                  </a:lnTo>
                  <a:lnTo>
                    <a:pt x="488" y="470"/>
                  </a:lnTo>
                  <a:lnTo>
                    <a:pt x="510" y="448"/>
                  </a:lnTo>
                  <a:lnTo>
                    <a:pt x="534" y="428"/>
                  </a:lnTo>
                  <a:lnTo>
                    <a:pt x="558" y="408"/>
                  </a:lnTo>
                  <a:lnTo>
                    <a:pt x="584" y="390"/>
                  </a:lnTo>
                  <a:lnTo>
                    <a:pt x="610" y="372"/>
                  </a:lnTo>
                  <a:lnTo>
                    <a:pt x="636" y="356"/>
                  </a:lnTo>
                  <a:lnTo>
                    <a:pt x="664" y="342"/>
                  </a:lnTo>
                  <a:lnTo>
                    <a:pt x="692" y="330"/>
                  </a:lnTo>
                  <a:lnTo>
                    <a:pt x="720" y="318"/>
                  </a:lnTo>
                  <a:lnTo>
                    <a:pt x="750" y="308"/>
                  </a:lnTo>
                  <a:lnTo>
                    <a:pt x="780" y="300"/>
                  </a:lnTo>
                  <a:lnTo>
                    <a:pt x="810" y="294"/>
                  </a:lnTo>
                  <a:lnTo>
                    <a:pt x="842" y="290"/>
                  </a:lnTo>
                  <a:lnTo>
                    <a:pt x="872" y="288"/>
                  </a:lnTo>
                  <a:lnTo>
                    <a:pt x="904" y="286"/>
                  </a:lnTo>
                  <a:lnTo>
                    <a:pt x="904" y="2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8191" tIns="39096" rIns="78191" bIns="39096" numCol="1" anchor="t" anchorCtr="0" compatLnSpc="1">
              <a:prstTxWarp prst="textNoShape">
                <a:avLst/>
              </a:prstTxWarp>
            </a:bodyPr>
            <a:lstStyle/>
            <a:p>
              <a:endParaRPr lang="en-US" sz="800"/>
            </a:p>
          </p:txBody>
        </p:sp>
      </p:grpSp>
      <p:sp>
        <p:nvSpPr>
          <p:cNvPr id="30" name="Rectangle 29"/>
          <p:cNvSpPr/>
          <p:nvPr/>
        </p:nvSpPr>
        <p:spPr>
          <a:xfrm>
            <a:off x="937726" y="301506"/>
            <a:ext cx="5708515" cy="798943"/>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lnSpc>
                <a:spcPct val="90000"/>
              </a:lnSpc>
              <a:spcBef>
                <a:spcPct val="0"/>
              </a:spcBef>
            </a:pPr>
            <a:r>
              <a:rPr lang="en" sz="2800" dirty="0"/>
              <a:t>FNHW को एकीकृत करने का औचित्य</a:t>
            </a:r>
            <a:endParaRPr lang="en-IN" sz="2800" b="1" dirty="0">
              <a:solidFill>
                <a:schemeClr val="bg1"/>
              </a:solidFill>
              <a:latin typeface="+mj-lt"/>
              <a:ea typeface="+mj-ea"/>
              <a:cs typeface="+mj-cs"/>
            </a:endParaRPr>
          </a:p>
        </p:txBody>
      </p:sp>
    </p:spTree>
    <p:extLst>
      <p:ext uri="{BB962C8B-B14F-4D97-AF65-F5344CB8AC3E}">
        <p14:creationId xmlns:p14="http://schemas.microsoft.com/office/powerpoint/2010/main" val="38519593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t="1" r="744" b="892"/>
          <a:stretch/>
        </p:blipFill>
        <p:spPr>
          <a:xfrm>
            <a:off x="1356491" y="233906"/>
            <a:ext cx="9531984" cy="6416276"/>
          </a:xfrm>
          <a:prstGeom prst="rect">
            <a:avLst/>
          </a:prstGeom>
        </p:spPr>
      </p:pic>
    </p:spTree>
    <p:extLst>
      <p:ext uri="{BB962C8B-B14F-4D97-AF65-F5344CB8AC3E}">
        <p14:creationId xmlns:p14="http://schemas.microsoft.com/office/powerpoint/2010/main" val="21393536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389065" y="282562"/>
            <a:ext cx="9413870" cy="6292875"/>
          </a:xfrm>
          <a:prstGeom prst="rect">
            <a:avLst/>
          </a:prstGeom>
        </p:spPr>
      </p:pic>
    </p:spTree>
    <p:extLst>
      <p:ext uri="{BB962C8B-B14F-4D97-AF65-F5344CB8AC3E}">
        <p14:creationId xmlns:p14="http://schemas.microsoft.com/office/powerpoint/2010/main" val="16748580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67519" y="1959127"/>
            <a:ext cx="8610988" cy="4697557"/>
          </a:xfrm>
          <a:prstGeom prst="rect">
            <a:avLst/>
          </a:prstGeom>
        </p:spPr>
      </p:pic>
      <p:sp>
        <p:nvSpPr>
          <p:cNvPr id="3" name="Rectangle 2">
            <a:extLst>
              <a:ext uri="{FF2B5EF4-FFF2-40B4-BE49-F238E27FC236}">
                <a16:creationId xmlns:a16="http://schemas.microsoft.com/office/drawing/2014/main" id="{420CA094-41D7-4312-B9E1-63D699283CBF}"/>
              </a:ext>
            </a:extLst>
          </p:cNvPr>
          <p:cNvSpPr/>
          <p:nvPr/>
        </p:nvSpPr>
        <p:spPr>
          <a:xfrm>
            <a:off x="1767519" y="1498206"/>
            <a:ext cx="8610988" cy="393914"/>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IN" b="1" dirty="0">
                <a:latin typeface="+mj-lt"/>
              </a:rPr>
              <a:t>Reporting Mechanism</a:t>
            </a:r>
          </a:p>
          <a:p>
            <a:pPr algn="ctr"/>
            <a:endParaRPr lang="en-IN" b="1" dirty="0">
              <a:latin typeface="+mj-lt"/>
            </a:endParaRPr>
          </a:p>
          <a:p>
            <a:pPr algn="ctr"/>
            <a:endParaRPr lang="en-IN" dirty="0">
              <a:latin typeface="+mj-lt"/>
            </a:endParaRPr>
          </a:p>
        </p:txBody>
      </p:sp>
      <p:sp>
        <p:nvSpPr>
          <p:cNvPr id="4" name="Title 1"/>
          <p:cNvSpPr txBox="1">
            <a:spLocks/>
          </p:cNvSpPr>
          <p:nvPr/>
        </p:nvSpPr>
        <p:spPr>
          <a:xfrm>
            <a:off x="737793" y="5713772"/>
            <a:ext cx="11235397" cy="5207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IN" sz="3200" b="1" dirty="0"/>
          </a:p>
        </p:txBody>
      </p:sp>
      <p:sp>
        <p:nvSpPr>
          <p:cNvPr id="6" name="Rectangle 5"/>
          <p:cNvSpPr/>
          <p:nvPr/>
        </p:nvSpPr>
        <p:spPr>
          <a:xfrm>
            <a:off x="838198" y="429585"/>
            <a:ext cx="6257927" cy="726312"/>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r>
              <a:rPr lang="en-IN" sz="2400" dirty="0">
                <a:solidFill>
                  <a:schemeClr val="bg1"/>
                </a:solidFill>
              </a:rPr>
              <a:t> </a:t>
            </a:r>
            <a:r>
              <a:rPr lang="en" sz="2400" b="1" dirty="0"/>
              <a:t>एमआईएस और एफएनएचडब्ल्यू की रिपोर्टिंग</a:t>
            </a:r>
            <a:endParaRPr lang="en-IN" sz="2400" b="1" dirty="0">
              <a:solidFill>
                <a:schemeClr val="bg1"/>
              </a:solidFill>
              <a:latin typeface="+mj-lt"/>
            </a:endParaRPr>
          </a:p>
        </p:txBody>
      </p:sp>
    </p:spTree>
    <p:extLst>
      <p:ext uri="{BB962C8B-B14F-4D97-AF65-F5344CB8AC3E}">
        <p14:creationId xmlns:p14="http://schemas.microsoft.com/office/powerpoint/2010/main" val="161856804"/>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38198" y="429585"/>
            <a:ext cx="5905502" cy="726312"/>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IN" sz="2400" b="1" dirty="0">
                <a:solidFill>
                  <a:schemeClr val="bg1"/>
                </a:solidFill>
              </a:rPr>
              <a:t> </a:t>
            </a:r>
            <a:r>
              <a:rPr lang="en" sz="2400" b="1" dirty="0"/>
              <a:t>एमआईएस और एफएनएचडब्ल्यू की रिपोर्टिंग</a:t>
            </a:r>
            <a:endParaRPr lang="en-IN" sz="2400" b="1" dirty="0">
              <a:solidFill>
                <a:schemeClr val="bg1"/>
              </a:solidFill>
              <a:latin typeface="+mj-lt"/>
            </a:endParaRPr>
          </a:p>
        </p:txBody>
      </p:sp>
      <p:pic>
        <p:nvPicPr>
          <p:cNvPr id="8" name="Picture 7">
            <a:extLst>
              <a:ext uri="{FF2B5EF4-FFF2-40B4-BE49-F238E27FC236}">
                <a16:creationId xmlns:a16="http://schemas.microsoft.com/office/drawing/2014/main" id="{8007F0DD-E0BC-7BE9-563D-DCA371E686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42395" y="2600325"/>
            <a:ext cx="2425755" cy="2200275"/>
          </a:xfrm>
          <a:prstGeom prst="rect">
            <a:avLst/>
          </a:prstGeom>
        </p:spPr>
      </p:pic>
      <p:pic>
        <p:nvPicPr>
          <p:cNvPr id="4" name="Picture 3">
            <a:extLst>
              <a:ext uri="{FF2B5EF4-FFF2-40B4-BE49-F238E27FC236}">
                <a16:creationId xmlns:a16="http://schemas.microsoft.com/office/drawing/2014/main" id="{017CB2AC-0093-7EBA-B203-A4AD04A26C3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66851" y="1495424"/>
            <a:ext cx="7743474" cy="4410075"/>
          </a:xfrm>
          <a:prstGeom prst="rect">
            <a:avLst/>
          </a:prstGeom>
        </p:spPr>
      </p:pic>
    </p:spTree>
    <p:extLst>
      <p:ext uri="{BB962C8B-B14F-4D97-AF65-F5344CB8AC3E}">
        <p14:creationId xmlns:p14="http://schemas.microsoft.com/office/powerpoint/2010/main" val="884151845"/>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838197" y="242086"/>
            <a:ext cx="6490858" cy="726312"/>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3200" b="1" dirty="0">
                <a:solidFill>
                  <a:schemeClr val="bg1"/>
                </a:solidFill>
                <a:latin typeface="+mj-lt"/>
              </a:rPr>
              <a:t>FNHW </a:t>
            </a:r>
            <a:r>
              <a:rPr lang="hi-IN" sz="3200" b="1" dirty="0">
                <a:solidFill>
                  <a:schemeClr val="bg1"/>
                </a:solidFill>
                <a:latin typeface="+mj-lt"/>
              </a:rPr>
              <a:t>गतिविधियों की समीक्षा करें</a:t>
            </a:r>
            <a:endParaRPr lang="en-IN" sz="3200" b="1" dirty="0">
              <a:solidFill>
                <a:schemeClr val="bg1"/>
              </a:solidFill>
              <a:latin typeface="+mj-lt"/>
            </a:endParaRPr>
          </a:p>
        </p:txBody>
      </p:sp>
      <p:sp>
        <p:nvSpPr>
          <p:cNvPr id="3" name="Content Placeholder 2"/>
          <p:cNvSpPr>
            <a:spLocks noGrp="1"/>
          </p:cNvSpPr>
          <p:nvPr>
            <p:ph idx="1"/>
          </p:nvPr>
        </p:nvSpPr>
        <p:spPr>
          <a:xfrm>
            <a:off x="838198" y="2359059"/>
            <a:ext cx="3753158" cy="3419170"/>
          </a:xfrm>
          <a:solidFill>
            <a:schemeClr val="accent6">
              <a:lumMod val="20000"/>
              <a:lumOff val="80000"/>
            </a:schemeClr>
          </a:solidFill>
        </p:spPr>
        <p:txBody>
          <a:bodyPr>
            <a:noAutofit/>
          </a:bodyPr>
          <a:lstStyle/>
          <a:p>
            <a:pPr marL="0" lvl="0" indent="0" algn="l" rtl="0">
              <a:lnSpc>
                <a:spcPct val="115000"/>
              </a:lnSpc>
              <a:spcBef>
                <a:spcPts val="1200"/>
              </a:spcBef>
              <a:spcAft>
                <a:spcPts val="0"/>
              </a:spcAft>
              <a:buClr>
                <a:schemeClr val="dk1"/>
              </a:buClr>
              <a:buSzPts val="1100"/>
              <a:buFont typeface="Arial"/>
              <a:buNone/>
            </a:pPr>
            <a:r>
              <a:rPr lang="hi-IN" sz="2000" b="1" dirty="0"/>
              <a:t>उद्देश्य</a:t>
            </a:r>
          </a:p>
          <a:p>
            <a:pPr>
              <a:lnSpc>
                <a:spcPct val="115000"/>
              </a:lnSpc>
              <a:spcBef>
                <a:spcPts val="1200"/>
              </a:spcBef>
              <a:buClr>
                <a:schemeClr val="dk1"/>
              </a:buClr>
              <a:buSzPts val="1100"/>
            </a:pPr>
            <a:r>
              <a:rPr lang="hi-IN" sz="1600" b="1" dirty="0"/>
              <a:t>समय</a:t>
            </a:r>
            <a:r>
              <a:rPr lang="en-IN" sz="1600" b="1" dirty="0"/>
              <a:t> </a:t>
            </a:r>
            <a:r>
              <a:rPr lang="hi-IN" sz="1600" b="1" dirty="0"/>
              <a:t>सीमा के अनुसार गतिविधियों की प्रगति का आकलन करने के लिए                               </a:t>
            </a:r>
          </a:p>
          <a:p>
            <a:pPr>
              <a:lnSpc>
                <a:spcPct val="115000"/>
              </a:lnSpc>
              <a:spcBef>
                <a:spcPts val="1200"/>
              </a:spcBef>
              <a:buClr>
                <a:schemeClr val="dk1"/>
              </a:buClr>
              <a:buSzPts val="1100"/>
            </a:pPr>
            <a:r>
              <a:rPr lang="hi-IN" sz="1600" b="1" dirty="0"/>
              <a:t>सकारात्मक उपलब्धियों को स्वीकार करने और साझा करने के लिए</a:t>
            </a:r>
          </a:p>
          <a:p>
            <a:pPr>
              <a:lnSpc>
                <a:spcPct val="115000"/>
              </a:lnSpc>
              <a:spcBef>
                <a:spcPts val="1200"/>
              </a:spcBef>
              <a:buClr>
                <a:schemeClr val="dk1"/>
              </a:buClr>
              <a:buSzPts val="1100"/>
            </a:pPr>
            <a:r>
              <a:rPr lang="hi-IN" sz="1600" b="1" dirty="0"/>
              <a:t>प्रदर्शन या प्रक्रियाओं में खामियों की पहचान करना और उनका सामना करना</a:t>
            </a:r>
          </a:p>
          <a:p>
            <a:pPr>
              <a:lnSpc>
                <a:spcPct val="115000"/>
              </a:lnSpc>
              <a:spcBef>
                <a:spcPts val="1200"/>
              </a:spcBef>
              <a:buClr>
                <a:schemeClr val="dk1"/>
              </a:buClr>
              <a:buSzPts val="1100"/>
            </a:pPr>
            <a:r>
              <a:rPr lang="hi-IN" sz="1600" b="1" dirty="0"/>
              <a:t>चुनौतियों की पहचान करना और जरूरत अनुसार सुधार का सुझाव देना   </a:t>
            </a:r>
            <a:r>
              <a:rPr lang="hi-IN" sz="1600" dirty="0"/>
              <a:t>          </a:t>
            </a:r>
          </a:p>
          <a:p>
            <a:pPr marL="0" lvl="0" indent="0" algn="l" rtl="0">
              <a:lnSpc>
                <a:spcPct val="115000"/>
              </a:lnSpc>
              <a:spcBef>
                <a:spcPts val="1200"/>
              </a:spcBef>
              <a:spcAft>
                <a:spcPts val="0"/>
              </a:spcAft>
              <a:buClr>
                <a:schemeClr val="dk1"/>
              </a:buClr>
              <a:buSzPts val="1100"/>
              <a:buFont typeface="Arial"/>
              <a:buNone/>
            </a:pPr>
            <a:r>
              <a:rPr lang="hi-IN" sz="4400" dirty="0"/>
              <a:t>        </a:t>
            </a:r>
          </a:p>
        </p:txBody>
      </p:sp>
      <p:sp>
        <p:nvSpPr>
          <p:cNvPr id="5" name="Rectangle 4"/>
          <p:cNvSpPr/>
          <p:nvPr/>
        </p:nvSpPr>
        <p:spPr>
          <a:xfrm>
            <a:off x="838198" y="1155897"/>
            <a:ext cx="10920413" cy="1037207"/>
          </a:xfrm>
          <a:prstGeom prst="rect">
            <a:avLst/>
          </a:prstGeom>
        </p:spPr>
        <p:txBody>
          <a:bodyPr wrap="square">
            <a:spAutoFit/>
          </a:bodyPr>
          <a:lstStyle/>
          <a:p>
            <a:pPr marL="0" lvl="0" indent="0" algn="l" rtl="0">
              <a:lnSpc>
                <a:spcPct val="115000"/>
              </a:lnSpc>
              <a:spcBef>
                <a:spcPts val="0"/>
              </a:spcBef>
              <a:spcAft>
                <a:spcPts val="0"/>
              </a:spcAft>
              <a:buClr>
                <a:schemeClr val="dk1"/>
              </a:buClr>
              <a:buSzPts val="1100"/>
              <a:buFont typeface="Arial"/>
              <a:buNone/>
            </a:pPr>
            <a:r>
              <a:rPr lang="en-IN" dirty="0"/>
              <a:t>●FNHW </a:t>
            </a:r>
            <a:r>
              <a:rPr lang="hi-IN" dirty="0"/>
              <a:t>एजेंडा को नियमित रूप से निर्धारित समीक्षा बैठकों में शामिल किया जाना चाहिए</a:t>
            </a:r>
          </a:p>
          <a:p>
            <a:pPr marL="0" lvl="0" indent="0" algn="l" rtl="0">
              <a:lnSpc>
                <a:spcPct val="115000"/>
              </a:lnSpc>
              <a:spcBef>
                <a:spcPts val="0"/>
              </a:spcBef>
              <a:spcAft>
                <a:spcPts val="0"/>
              </a:spcAft>
              <a:buClr>
                <a:schemeClr val="dk1"/>
              </a:buClr>
              <a:buSzPts val="1100"/>
              <a:buFont typeface="Arial"/>
              <a:buNone/>
            </a:pPr>
            <a:r>
              <a:rPr lang="hi-IN" dirty="0"/>
              <a:t>●राज्य/जिला/ब्लॉक/सीएलएफ/वीओ स्तर पर एक अलग समर्पित एफएनएचडब्ल्यू बैठक आयोजित की जानी चाहिए।</a:t>
            </a:r>
          </a:p>
          <a:p>
            <a:endParaRPr lang="en-IN" sz="2000" dirty="0"/>
          </a:p>
        </p:txBody>
      </p:sp>
      <p:graphicFrame>
        <p:nvGraphicFramePr>
          <p:cNvPr id="7" name="Table 6"/>
          <p:cNvGraphicFramePr>
            <a:graphicFrameLocks noGrp="1"/>
          </p:cNvGraphicFramePr>
          <p:nvPr>
            <p:extLst>
              <p:ext uri="{D42A27DB-BD31-4B8C-83A1-F6EECF244321}">
                <p14:modId xmlns:p14="http://schemas.microsoft.com/office/powerpoint/2010/main" val="1639803029"/>
              </p:ext>
            </p:extLst>
          </p:nvPr>
        </p:nvGraphicFramePr>
        <p:xfrm>
          <a:off x="4996801" y="1887549"/>
          <a:ext cx="7016858" cy="4887270"/>
        </p:xfrm>
        <a:graphic>
          <a:graphicData uri="http://schemas.openxmlformats.org/drawingml/2006/table">
            <a:tbl>
              <a:tblPr firstRow="1" bandRow="1">
                <a:tableStyleId>{21E4AEA4-8DFA-4A89-87EB-49C32662AFE0}</a:tableStyleId>
              </a:tblPr>
              <a:tblGrid>
                <a:gridCol w="837369">
                  <a:extLst>
                    <a:ext uri="{9D8B030D-6E8A-4147-A177-3AD203B41FA5}">
                      <a16:colId xmlns:a16="http://schemas.microsoft.com/office/drawing/2014/main" val="746331117"/>
                    </a:ext>
                  </a:extLst>
                </a:gridCol>
                <a:gridCol w="1956777">
                  <a:extLst>
                    <a:ext uri="{9D8B030D-6E8A-4147-A177-3AD203B41FA5}">
                      <a16:colId xmlns:a16="http://schemas.microsoft.com/office/drawing/2014/main" val="4235039896"/>
                    </a:ext>
                  </a:extLst>
                </a:gridCol>
                <a:gridCol w="2631369">
                  <a:extLst>
                    <a:ext uri="{9D8B030D-6E8A-4147-A177-3AD203B41FA5}">
                      <a16:colId xmlns:a16="http://schemas.microsoft.com/office/drawing/2014/main" val="4085435586"/>
                    </a:ext>
                  </a:extLst>
                </a:gridCol>
                <a:gridCol w="1591343">
                  <a:extLst>
                    <a:ext uri="{9D8B030D-6E8A-4147-A177-3AD203B41FA5}">
                      <a16:colId xmlns:a16="http://schemas.microsoft.com/office/drawing/2014/main" val="162378146"/>
                    </a:ext>
                  </a:extLst>
                </a:gridCol>
              </a:tblGrid>
              <a:tr h="340515">
                <a:tc gridSpan="4">
                  <a:txBody>
                    <a:bodyPr/>
                    <a:lstStyle/>
                    <a:p>
                      <a:pPr algn="ctr"/>
                      <a:r>
                        <a:rPr lang="en-IN" sz="1600" u="none" strike="noStrike" kern="1200" baseline="0" dirty="0"/>
                        <a:t>Schedule for review</a:t>
                      </a:r>
                      <a:endParaRPr lang="en-IN" sz="1600" dirty="0">
                        <a:solidFill>
                          <a:schemeClr val="tx1"/>
                        </a:solidFill>
                        <a:latin typeface="+mn-lt"/>
                      </a:endParaRPr>
                    </a:p>
                  </a:txBody>
                  <a:tcPr/>
                </a:tc>
                <a:tc hMerge="1">
                  <a:txBody>
                    <a:bodyPr/>
                    <a:lstStyle/>
                    <a:p>
                      <a:pPr algn="ctr"/>
                      <a:endParaRPr lang="en-IN" sz="1400" dirty="0">
                        <a:solidFill>
                          <a:schemeClr val="tx1"/>
                        </a:solidFill>
                      </a:endParaRPr>
                    </a:p>
                  </a:txBody>
                  <a:tcPr/>
                </a:tc>
                <a:tc hMerge="1">
                  <a:txBody>
                    <a:bodyPr/>
                    <a:lstStyle/>
                    <a:p>
                      <a:pPr algn="ctr"/>
                      <a:endParaRPr lang="en-IN" sz="1400" dirty="0">
                        <a:solidFill>
                          <a:schemeClr val="tx1"/>
                        </a:solidFill>
                      </a:endParaRPr>
                    </a:p>
                  </a:txBody>
                  <a:tcPr/>
                </a:tc>
                <a:tc hMerge="1">
                  <a:txBody>
                    <a:bodyPr/>
                    <a:lstStyle/>
                    <a:p>
                      <a:pPr algn="ctr"/>
                      <a:endParaRPr lang="en-IN" sz="1400" dirty="0">
                        <a:solidFill>
                          <a:schemeClr val="tx1"/>
                        </a:solidFill>
                      </a:endParaRPr>
                    </a:p>
                  </a:txBody>
                  <a:tcPr/>
                </a:tc>
                <a:extLst>
                  <a:ext uri="{0D108BD9-81ED-4DB2-BD59-A6C34878D82A}">
                    <a16:rowId xmlns:a16="http://schemas.microsoft.com/office/drawing/2014/main" val="599662900"/>
                  </a:ext>
                </a:extLst>
              </a:tr>
              <a:tr h="340515">
                <a:tc>
                  <a:txBody>
                    <a:bodyPr/>
                    <a:lstStyle/>
                    <a:p>
                      <a:r>
                        <a:rPr lang="en-US" sz="1600" u="none" strike="noStrike" baseline="0" dirty="0"/>
                        <a:t>Level</a:t>
                      </a:r>
                      <a:endParaRPr lang="en-IN" sz="1600" dirty="0">
                        <a:solidFill>
                          <a:schemeClr val="tx1"/>
                        </a:solidFill>
                        <a:latin typeface="+mn-lt"/>
                      </a:endParaRPr>
                    </a:p>
                  </a:txBody>
                  <a:tcPr/>
                </a:tc>
                <a:tc>
                  <a:txBody>
                    <a:bodyPr/>
                    <a:lstStyle/>
                    <a:p>
                      <a:pPr algn="ctr"/>
                      <a:r>
                        <a:rPr lang="en-US" sz="1600" u="none" strike="noStrike" baseline="0" dirty="0"/>
                        <a:t>Undertaken by</a:t>
                      </a:r>
                      <a:endParaRPr lang="en-IN" sz="1600" dirty="0">
                        <a:solidFill>
                          <a:schemeClr val="tx1"/>
                        </a:solidFill>
                        <a:latin typeface="+mn-lt"/>
                      </a:endParaRPr>
                    </a:p>
                  </a:txBody>
                  <a:tcPr/>
                </a:tc>
                <a:tc>
                  <a:txBody>
                    <a:bodyPr/>
                    <a:lstStyle/>
                    <a:p>
                      <a:pPr algn="ctr"/>
                      <a:r>
                        <a:rPr lang="en-US" sz="1600" u="none" strike="noStrike" baseline="0" dirty="0"/>
                        <a:t>Participants </a:t>
                      </a:r>
                      <a:endParaRPr lang="en-IN" sz="1600" dirty="0">
                        <a:solidFill>
                          <a:schemeClr val="tx1"/>
                        </a:solidFill>
                        <a:latin typeface="+mn-lt"/>
                      </a:endParaRPr>
                    </a:p>
                  </a:txBody>
                  <a:tcPr/>
                </a:tc>
                <a:tc>
                  <a:txBody>
                    <a:bodyPr/>
                    <a:lstStyle/>
                    <a:p>
                      <a:pPr algn="ctr"/>
                      <a:r>
                        <a:rPr lang="en-US" sz="1600" u="none" strike="noStrike" baseline="0" dirty="0"/>
                        <a:t>Frequency</a:t>
                      </a:r>
                      <a:endParaRPr lang="en-IN" sz="1600" dirty="0">
                        <a:solidFill>
                          <a:schemeClr val="tx1"/>
                        </a:solidFill>
                        <a:latin typeface="+mn-lt"/>
                      </a:endParaRPr>
                    </a:p>
                  </a:txBody>
                  <a:tcPr/>
                </a:tc>
                <a:extLst>
                  <a:ext uri="{0D108BD9-81ED-4DB2-BD59-A6C34878D82A}">
                    <a16:rowId xmlns:a16="http://schemas.microsoft.com/office/drawing/2014/main" val="2848589456"/>
                  </a:ext>
                </a:extLst>
              </a:tr>
              <a:tr h="787369">
                <a:tc rowSpan="2">
                  <a:txBody>
                    <a:bodyPr/>
                    <a:lstStyle/>
                    <a:p>
                      <a:r>
                        <a:rPr lang="en-US" sz="1600" dirty="0"/>
                        <a:t>State</a:t>
                      </a:r>
                      <a:endParaRPr lang="en-IN" sz="1600" dirty="0">
                        <a:solidFill>
                          <a:schemeClr val="tx1"/>
                        </a:solidFill>
                      </a:endParaRPr>
                    </a:p>
                  </a:txBody>
                  <a:tcPr/>
                </a:tc>
                <a:tc>
                  <a:txBody>
                    <a:bodyPr/>
                    <a:lstStyle/>
                    <a:p>
                      <a:r>
                        <a:rPr lang="en-IN" sz="1600" u="none" strike="noStrike" kern="1200" baseline="0" dirty="0"/>
                        <a:t>CEO/SMD/FNHW Core</a:t>
                      </a:r>
                    </a:p>
                    <a:p>
                      <a:r>
                        <a:rPr lang="en-IN" sz="1600" u="none" strike="noStrike" kern="1200" baseline="0" dirty="0"/>
                        <a:t>Committee</a:t>
                      </a:r>
                      <a:endParaRPr lang="en-IN" sz="1600" b="0" i="0" u="none" strike="noStrike" kern="1200" baseline="0" dirty="0">
                        <a:solidFill>
                          <a:schemeClr val="dk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u="none" strike="noStrike" kern="1200" baseline="0" dirty="0"/>
                        <a:t>SPMs of other SRLM verticals</a:t>
                      </a:r>
                      <a:endParaRPr lang="en-IN" sz="1600" dirty="0">
                        <a:solidFill>
                          <a:schemeClr val="tx1"/>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u="none" strike="noStrike" kern="1200" baseline="0" dirty="0"/>
                        <a:t>Monthly</a:t>
                      </a:r>
                      <a:endParaRPr lang="en-IN" sz="1600" dirty="0"/>
                    </a:p>
                    <a:p>
                      <a:pPr algn="ctr"/>
                      <a:endParaRPr lang="en-IN" sz="1600" dirty="0">
                        <a:solidFill>
                          <a:schemeClr val="tx1"/>
                        </a:solidFill>
                      </a:endParaRPr>
                    </a:p>
                  </a:txBody>
                  <a:tcPr/>
                </a:tc>
                <a:extLst>
                  <a:ext uri="{0D108BD9-81ED-4DB2-BD59-A6C34878D82A}">
                    <a16:rowId xmlns:a16="http://schemas.microsoft.com/office/drawing/2014/main" val="4220627972"/>
                  </a:ext>
                </a:extLst>
              </a:tr>
              <a:tr h="787369">
                <a:tc vMerge="1">
                  <a:txBody>
                    <a:bodyPr/>
                    <a:lstStyle/>
                    <a:p>
                      <a:endParaRPr lang="en-IN" sz="1600"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600" u="none" strike="noStrike" kern="1200" baseline="0" dirty="0"/>
                        <a:t>CEO/SMD/SPM</a:t>
                      </a:r>
                    </a:p>
                    <a:p>
                      <a:pPr marL="0" marR="0" indent="0" algn="l" defTabSz="914400" rtl="0" eaLnBrk="1" fontAlgn="auto" latinLnBrk="0" hangingPunct="1">
                        <a:lnSpc>
                          <a:spcPct val="100000"/>
                        </a:lnSpc>
                        <a:spcBef>
                          <a:spcPts val="0"/>
                        </a:spcBef>
                        <a:spcAft>
                          <a:spcPts val="0"/>
                        </a:spcAft>
                        <a:buClrTx/>
                        <a:buSzTx/>
                        <a:buFontTx/>
                        <a:buNone/>
                        <a:tabLst/>
                        <a:defRPr/>
                      </a:pPr>
                      <a:r>
                        <a:rPr lang="en-IN" sz="1600" u="none" strike="noStrike" kern="1200" baseline="0" dirty="0"/>
                        <a:t>(FNHW </a:t>
                      </a:r>
                      <a:r>
                        <a:rPr lang="en-IN" sz="1600" u="none" strike="noStrike" kern="1200" baseline="0" dirty="0" err="1"/>
                        <a:t>Incharge</a:t>
                      </a:r>
                      <a:r>
                        <a:rPr lang="en-IN" sz="1600" u="none" strike="noStrike" kern="1200" baseline="0" dirty="0"/>
                        <a:t>)</a:t>
                      </a:r>
                      <a:endParaRPr lang="en-IN" sz="1600" b="0" i="0" u="none" strike="noStrike" kern="1200" baseline="0" dirty="0">
                        <a:solidFill>
                          <a:schemeClr val="dk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600" u="none" strike="noStrike" kern="1200" baseline="0" dirty="0"/>
                        <a:t>District Program Managers (DPMs)/</a:t>
                      </a:r>
                      <a:r>
                        <a:rPr lang="en-US" sz="1600" u="none" strike="noStrike" kern="1200" baseline="0" dirty="0"/>
                        <a:t>District Managers (DMs) (FNHW </a:t>
                      </a:r>
                      <a:r>
                        <a:rPr lang="en-US" sz="1600" u="none" strike="noStrike" kern="1200" baseline="0" dirty="0" err="1"/>
                        <a:t>Incharges</a:t>
                      </a:r>
                      <a:r>
                        <a:rPr lang="en-US" sz="1600" u="none" strike="noStrike" kern="1200" baseline="0" dirty="0"/>
                        <a:t>)</a:t>
                      </a:r>
                      <a:endParaRPr lang="en-IN" sz="1600" b="0" i="0" u="none" strike="noStrike" kern="1200" baseline="0" dirty="0">
                        <a:solidFill>
                          <a:schemeClr val="dk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t>Monthly</a:t>
                      </a:r>
                      <a:endParaRPr lang="en-IN" sz="1600" dirty="0"/>
                    </a:p>
                    <a:p>
                      <a:pPr algn="ctr"/>
                      <a:endParaRPr lang="en-IN" sz="1600" dirty="0">
                        <a:solidFill>
                          <a:schemeClr val="tx1"/>
                        </a:solidFill>
                      </a:endParaRPr>
                    </a:p>
                  </a:txBody>
                  <a:tcPr/>
                </a:tc>
                <a:extLst>
                  <a:ext uri="{0D108BD9-81ED-4DB2-BD59-A6C34878D82A}">
                    <a16:rowId xmlns:a16="http://schemas.microsoft.com/office/drawing/2014/main" val="2479228708"/>
                  </a:ext>
                </a:extLst>
              </a:tr>
              <a:tr h="554074">
                <a:tc>
                  <a:txBody>
                    <a:bodyPr/>
                    <a:lstStyle/>
                    <a:p>
                      <a:r>
                        <a:rPr lang="en-US" sz="1600" dirty="0"/>
                        <a:t>District</a:t>
                      </a:r>
                      <a:endParaRPr lang="en-IN" sz="1600" dirty="0">
                        <a:solidFill>
                          <a:schemeClr val="tx1"/>
                        </a:solidFill>
                      </a:endParaRPr>
                    </a:p>
                  </a:txBody>
                  <a:tcPr/>
                </a:tc>
                <a:tc>
                  <a:txBody>
                    <a:bodyPr/>
                    <a:lstStyle/>
                    <a:p>
                      <a:r>
                        <a:rPr lang="en-IN" sz="1600" u="none" strike="noStrike" kern="1200" baseline="0" dirty="0"/>
                        <a:t>DPM/DM (FNHW In-charge)</a:t>
                      </a:r>
                      <a:endParaRPr lang="en-IN" sz="1600"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600" u="none" strike="noStrike" kern="1200" baseline="0" dirty="0"/>
                        <a:t>Block Program Manager (FNHW In-charge)</a:t>
                      </a:r>
                      <a:endParaRPr lang="en-IN" sz="1600" dirty="0">
                        <a:solidFill>
                          <a:schemeClr val="tx1"/>
                        </a:solidFill>
                      </a:endParaRPr>
                    </a:p>
                  </a:txBody>
                  <a:tcPr/>
                </a:tc>
                <a:tc>
                  <a:txBody>
                    <a:bodyPr/>
                    <a:lstStyle/>
                    <a:p>
                      <a:pPr algn="ctr"/>
                      <a:r>
                        <a:rPr lang="en-US" sz="1600" dirty="0"/>
                        <a:t>Monthly</a:t>
                      </a:r>
                      <a:endParaRPr lang="en-IN" sz="1600" dirty="0">
                        <a:solidFill>
                          <a:schemeClr val="tx1"/>
                        </a:solidFill>
                      </a:endParaRPr>
                    </a:p>
                  </a:txBody>
                  <a:tcPr/>
                </a:tc>
                <a:extLst>
                  <a:ext uri="{0D108BD9-81ED-4DB2-BD59-A6C34878D82A}">
                    <a16:rowId xmlns:a16="http://schemas.microsoft.com/office/drawing/2014/main" val="181609660"/>
                  </a:ext>
                </a:extLst>
              </a:tr>
              <a:tr h="787369">
                <a:tc>
                  <a:txBody>
                    <a:bodyPr/>
                    <a:lstStyle/>
                    <a:p>
                      <a:pPr algn="l"/>
                      <a:r>
                        <a:rPr lang="en-US" sz="1600" u="none" strike="noStrike" kern="1200" baseline="0" dirty="0"/>
                        <a:t>Block</a:t>
                      </a:r>
                      <a:endParaRPr lang="en-IN" sz="1600" b="0" i="0" u="none" strike="noStrike" kern="1200" baseline="0" dirty="0">
                        <a:solidFill>
                          <a:schemeClr val="dk1"/>
                        </a:solidFill>
                        <a:latin typeface="+mn-lt"/>
                        <a:ea typeface="+mn-ea"/>
                        <a:cs typeface="+mn-cs"/>
                      </a:endParaRPr>
                    </a:p>
                  </a:txBody>
                  <a:tcPr/>
                </a:tc>
                <a:tc>
                  <a:txBody>
                    <a:bodyPr/>
                    <a:lstStyle/>
                    <a:p>
                      <a:pPr algn="l"/>
                      <a:r>
                        <a:rPr lang="en-IN" sz="1600" u="none" strike="noStrike" kern="1200" baseline="0" dirty="0"/>
                        <a:t>Block Program Manager</a:t>
                      </a:r>
                    </a:p>
                    <a:p>
                      <a:pPr algn="l"/>
                      <a:r>
                        <a:rPr lang="en-IN" sz="1600" u="none" strike="noStrike" kern="1200" baseline="0" dirty="0"/>
                        <a:t>(FNHW </a:t>
                      </a:r>
                      <a:r>
                        <a:rPr lang="en-IN" sz="1600" u="none" strike="noStrike" kern="1200" baseline="0" dirty="0" err="1"/>
                        <a:t>Incharge</a:t>
                      </a:r>
                      <a:r>
                        <a:rPr lang="en-IN" sz="1600" u="none" strike="noStrike" kern="1200" baseline="0" dirty="0"/>
                        <a:t>)</a:t>
                      </a:r>
                      <a:endParaRPr lang="en-IN" sz="1600" b="0" i="0" u="none" strike="noStrike" kern="1200" baseline="0" dirty="0">
                        <a:solidFill>
                          <a:schemeClr val="dk1"/>
                        </a:solidFill>
                        <a:latin typeface="+mn-lt"/>
                        <a:ea typeface="+mn-ea"/>
                        <a:cs typeface="+mn-cs"/>
                      </a:endParaRPr>
                    </a:p>
                  </a:txBody>
                  <a:tcPr/>
                </a:tc>
                <a:tc>
                  <a:txBody>
                    <a:bodyPr/>
                    <a:lstStyle/>
                    <a:p>
                      <a:pPr algn="ctr"/>
                      <a:r>
                        <a:rPr lang="en-US" sz="1600" u="none" strike="noStrike" kern="1200" baseline="0" dirty="0"/>
                        <a:t>CLF Leader/ SAC Members/OB/EC</a:t>
                      </a:r>
                      <a:endParaRPr lang="en-IN" sz="1600" b="0" i="0" u="none" strike="noStrike" kern="1200" baseline="0" dirty="0">
                        <a:solidFill>
                          <a:schemeClr val="dk1"/>
                        </a:solidFill>
                        <a:latin typeface="+mn-lt"/>
                        <a:ea typeface="+mn-ea"/>
                        <a:cs typeface="+mn-cs"/>
                      </a:endParaRPr>
                    </a:p>
                  </a:txBody>
                  <a:tcPr/>
                </a:tc>
                <a:tc>
                  <a:txBody>
                    <a:bodyPr/>
                    <a:lstStyle/>
                    <a:p>
                      <a:pPr algn="ctr"/>
                      <a:r>
                        <a:rPr lang="en-US" sz="1600" u="none" strike="noStrike" kern="1200" baseline="0" dirty="0"/>
                        <a:t>Monthly</a:t>
                      </a:r>
                      <a:endParaRPr lang="en-IN" sz="1600" b="0" i="0" u="none" strike="noStrike" kern="1200" baseline="0" dirty="0">
                        <a:solidFill>
                          <a:schemeClr val="dk1"/>
                        </a:solidFill>
                        <a:latin typeface="+mn-lt"/>
                        <a:ea typeface="+mn-ea"/>
                        <a:cs typeface="+mn-cs"/>
                      </a:endParaRPr>
                    </a:p>
                  </a:txBody>
                  <a:tcPr/>
                </a:tc>
                <a:extLst>
                  <a:ext uri="{0D108BD9-81ED-4DB2-BD59-A6C34878D82A}">
                    <a16:rowId xmlns:a16="http://schemas.microsoft.com/office/drawing/2014/main" val="2328498750"/>
                  </a:ext>
                </a:extLst>
              </a:tr>
              <a:tr h="554074">
                <a:tc>
                  <a:txBody>
                    <a:bodyPr/>
                    <a:lstStyle/>
                    <a:p>
                      <a:r>
                        <a:rPr lang="en-US" sz="1600" dirty="0"/>
                        <a:t>CLF</a:t>
                      </a:r>
                      <a:endParaRPr lang="en-IN" sz="1600" dirty="0">
                        <a:solidFill>
                          <a:schemeClr val="tx1"/>
                        </a:solidFill>
                      </a:endParaRPr>
                    </a:p>
                  </a:txBody>
                  <a:tcPr/>
                </a:tc>
                <a:tc>
                  <a:txBody>
                    <a:bodyPr/>
                    <a:lstStyle/>
                    <a:p>
                      <a:r>
                        <a:rPr lang="en-IN" sz="1600" u="none" strike="noStrike" kern="1200" baseline="0" dirty="0"/>
                        <a:t>CLF Leader/SAC</a:t>
                      </a:r>
                    </a:p>
                    <a:p>
                      <a:r>
                        <a:rPr lang="en-IN" sz="1600" u="none" strike="noStrike" kern="1200" baseline="0" dirty="0"/>
                        <a:t>Members/OB/EC</a:t>
                      </a:r>
                      <a:endParaRPr lang="en-IN" sz="1600" b="0" i="0" u="none" strike="noStrike" kern="1200" baseline="0" dirty="0">
                        <a:solidFill>
                          <a:schemeClr val="dk1"/>
                        </a:solidFill>
                        <a:latin typeface="+mn-lt"/>
                        <a:ea typeface="+mn-ea"/>
                        <a:cs typeface="+mn-cs"/>
                      </a:endParaRPr>
                    </a:p>
                  </a:txBody>
                  <a:tcPr/>
                </a:tc>
                <a:tc>
                  <a:txBody>
                    <a:bodyPr/>
                    <a:lstStyle/>
                    <a:p>
                      <a:pPr algn="ctr"/>
                      <a:r>
                        <a:rPr lang="en-IN" sz="1600" u="none" strike="noStrike" kern="1200" baseline="0" dirty="0"/>
                        <a:t>VO Leader/SAC Members/CRP</a:t>
                      </a:r>
                      <a:endParaRPr lang="en-IN" sz="1600" dirty="0">
                        <a:solidFill>
                          <a:schemeClr val="tx1"/>
                        </a:solidFill>
                      </a:endParaRPr>
                    </a:p>
                  </a:txBody>
                  <a:tcPr/>
                </a:tc>
                <a:tc>
                  <a:txBody>
                    <a:bodyPr/>
                    <a:lstStyle/>
                    <a:p>
                      <a:pPr algn="ctr"/>
                      <a:r>
                        <a:rPr lang="en-US" sz="1600" dirty="0"/>
                        <a:t>Monthly</a:t>
                      </a:r>
                      <a:endParaRPr lang="en-IN" sz="1600" dirty="0">
                        <a:solidFill>
                          <a:schemeClr val="tx1"/>
                        </a:solidFill>
                      </a:endParaRPr>
                    </a:p>
                  </a:txBody>
                  <a:tcPr/>
                </a:tc>
                <a:extLst>
                  <a:ext uri="{0D108BD9-81ED-4DB2-BD59-A6C34878D82A}">
                    <a16:rowId xmlns:a16="http://schemas.microsoft.com/office/drawing/2014/main" val="3195145047"/>
                  </a:ext>
                </a:extLst>
              </a:tr>
              <a:tr h="561272">
                <a:tc>
                  <a:txBody>
                    <a:bodyPr/>
                    <a:lstStyle/>
                    <a:p>
                      <a:r>
                        <a:rPr lang="en-US" sz="1600" dirty="0"/>
                        <a:t>VO</a:t>
                      </a:r>
                      <a:endParaRPr lang="en-IN" sz="1600" dirty="0">
                        <a:solidFill>
                          <a:schemeClr val="tx1"/>
                        </a:solidFill>
                      </a:endParaRPr>
                    </a:p>
                  </a:txBody>
                  <a:tcPr/>
                </a:tc>
                <a:tc>
                  <a:txBody>
                    <a:bodyPr/>
                    <a:lstStyle/>
                    <a:p>
                      <a:r>
                        <a:rPr lang="en-IN" sz="1600" u="none" strike="noStrike" kern="1200" baseline="0" dirty="0"/>
                        <a:t>VO Leader/SAC</a:t>
                      </a:r>
                    </a:p>
                    <a:p>
                      <a:r>
                        <a:rPr lang="en-IN" sz="1600" u="none" strike="noStrike" kern="1200" baseline="0" dirty="0"/>
                        <a:t>Members/CRP</a:t>
                      </a:r>
                      <a:endParaRPr lang="en-IN" sz="1600" b="0" i="0" u="none" strike="noStrike" kern="1200" baseline="0" dirty="0">
                        <a:solidFill>
                          <a:schemeClr val="dk1"/>
                        </a:solidFill>
                        <a:latin typeface="+mn-lt"/>
                        <a:ea typeface="+mn-ea"/>
                        <a:cs typeface="+mn-cs"/>
                      </a:endParaRPr>
                    </a:p>
                  </a:txBody>
                  <a:tcPr/>
                </a:tc>
                <a:tc>
                  <a:txBody>
                    <a:bodyPr/>
                    <a:lstStyle/>
                    <a:p>
                      <a:pPr algn="ctr"/>
                      <a:r>
                        <a:rPr lang="en-IN" sz="1600" u="none" strike="noStrike" kern="1200" baseline="0" dirty="0"/>
                        <a:t>FNHW nodal person at SHG level</a:t>
                      </a:r>
                      <a:endParaRPr lang="en-IN" sz="1600" dirty="0">
                        <a:solidFill>
                          <a:schemeClr val="tx1"/>
                        </a:solidFill>
                      </a:endParaRPr>
                    </a:p>
                  </a:txBody>
                  <a:tcPr/>
                </a:tc>
                <a:tc>
                  <a:txBody>
                    <a:bodyPr/>
                    <a:lstStyle/>
                    <a:p>
                      <a:pPr algn="ctr"/>
                      <a:r>
                        <a:rPr lang="en-US" sz="1600" dirty="0"/>
                        <a:t>Monthly</a:t>
                      </a:r>
                      <a:endParaRPr lang="en-IN" sz="1600" dirty="0">
                        <a:solidFill>
                          <a:schemeClr val="tx1"/>
                        </a:solidFill>
                      </a:endParaRPr>
                    </a:p>
                  </a:txBody>
                  <a:tcPr/>
                </a:tc>
                <a:extLst>
                  <a:ext uri="{0D108BD9-81ED-4DB2-BD59-A6C34878D82A}">
                    <a16:rowId xmlns:a16="http://schemas.microsoft.com/office/drawing/2014/main" val="2705899397"/>
                  </a:ext>
                </a:extLst>
              </a:tr>
            </a:tbl>
          </a:graphicData>
        </a:graphic>
      </p:graphicFrame>
      <p:sp>
        <p:nvSpPr>
          <p:cNvPr id="6" name="Rectangle 5"/>
          <p:cNvSpPr/>
          <p:nvPr/>
        </p:nvSpPr>
        <p:spPr>
          <a:xfrm>
            <a:off x="838197" y="6283917"/>
            <a:ext cx="3753159" cy="415498"/>
          </a:xfrm>
          <a:prstGeom prst="rect">
            <a:avLst/>
          </a:prstGeom>
          <a:solidFill>
            <a:schemeClr val="bg1"/>
          </a:solidFill>
        </p:spPr>
        <p:txBody>
          <a:bodyPr wrap="square" rtlCol="0">
            <a:spAutoFit/>
          </a:bodyPr>
          <a:lstStyle/>
          <a:p>
            <a:pPr marL="0" lvl="0" indent="0" algn="l" rtl="0">
              <a:spcBef>
                <a:spcPts val="0"/>
              </a:spcBef>
              <a:spcAft>
                <a:spcPts val="0"/>
              </a:spcAft>
              <a:buNone/>
            </a:pPr>
            <a:r>
              <a:rPr lang="hi-IN" sz="1050" dirty="0"/>
              <a:t>नोट: राज्य अपने राज्य कार्यान्वयन संरचना के आधार पर अनुसूची और प्रोटोकॉल को संशोधित कर सकते हैं।</a:t>
            </a:r>
          </a:p>
        </p:txBody>
      </p:sp>
    </p:spTree>
    <p:extLst>
      <p:ext uri="{BB962C8B-B14F-4D97-AF65-F5344CB8AC3E}">
        <p14:creationId xmlns:p14="http://schemas.microsoft.com/office/powerpoint/2010/main" val="29555862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838198" y="429585"/>
            <a:ext cx="3685164" cy="726312"/>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 sz="2400" b="1" dirty="0"/>
              <a:t>अनुसरण करने के लिए कदम</a:t>
            </a:r>
            <a:endParaRPr lang="en-IN" sz="2400" b="1" dirty="0">
              <a:solidFill>
                <a:schemeClr val="bg1"/>
              </a:solidFill>
              <a:latin typeface="+mj-lt"/>
            </a:endParaRPr>
          </a:p>
        </p:txBody>
      </p:sp>
      <p:sp>
        <p:nvSpPr>
          <p:cNvPr id="11" name="Rectangle 10"/>
          <p:cNvSpPr/>
          <p:nvPr/>
        </p:nvSpPr>
        <p:spPr>
          <a:xfrm>
            <a:off x="626648" y="1615608"/>
            <a:ext cx="6341597" cy="4561249"/>
          </a:xfrm>
          <a:prstGeom prst="rect">
            <a:avLst/>
          </a:prstGeom>
        </p:spPr>
        <p:txBody>
          <a:bodyPr wrap="square">
            <a:spAutoFit/>
          </a:bodyPr>
          <a:lstStyle/>
          <a:p>
            <a:pPr marL="342900" lvl="0" indent="-342900" algn="l" rtl="0">
              <a:spcBef>
                <a:spcPts val="0"/>
              </a:spcBef>
              <a:spcAft>
                <a:spcPts val="0"/>
              </a:spcAft>
              <a:buClr>
                <a:schemeClr val="dk1"/>
              </a:buClr>
              <a:buSzPts val="1100"/>
              <a:buFont typeface="Arial" panose="020B0604020202020204" pitchFamily="34" charset="0"/>
              <a:buChar char="•"/>
            </a:pPr>
            <a:r>
              <a:rPr lang="hi-IN" sz="2400" dirty="0"/>
              <a:t>गतिविधियों की समीक्षा मासिक आधार पर करें</a:t>
            </a:r>
          </a:p>
          <a:p>
            <a:pPr marL="342900" lvl="0" indent="-342900" algn="l" rtl="0">
              <a:spcBef>
                <a:spcPts val="1200"/>
              </a:spcBef>
              <a:spcAft>
                <a:spcPts val="0"/>
              </a:spcAft>
              <a:buClr>
                <a:schemeClr val="dk1"/>
              </a:buClr>
              <a:buSzPts val="1100"/>
              <a:buFont typeface="Arial" panose="020B0604020202020204" pitchFamily="34" charset="0"/>
              <a:buChar char="•"/>
            </a:pPr>
            <a:r>
              <a:rPr lang="hi-IN" sz="2400" dirty="0"/>
              <a:t>सीएलएफ और वीओ द्वारा तैयार एफएनएचडब्ल्यू कार्य योजना में सूचीबद्ध गतिविधियों के खिलाफ प्रगति की समीक्षा करें।</a:t>
            </a:r>
          </a:p>
          <a:p>
            <a:pPr marL="342900" lvl="0" indent="-342900" algn="l" rtl="0">
              <a:spcBef>
                <a:spcPts val="1200"/>
              </a:spcBef>
              <a:spcAft>
                <a:spcPts val="0"/>
              </a:spcAft>
              <a:buClr>
                <a:schemeClr val="dk1"/>
              </a:buClr>
              <a:buSzPts val="1100"/>
              <a:buFont typeface="Arial" panose="020B0604020202020204" pitchFamily="34" charset="0"/>
              <a:buChar char="•"/>
            </a:pPr>
            <a:r>
              <a:rPr lang="hi-IN" sz="2400" dirty="0"/>
              <a:t>सीएलएफ/वीओ स्तर एफएनएचडब्ल्यू गतिविधि समीक्षा प्रारूपों का प्रयोग करें</a:t>
            </a:r>
          </a:p>
          <a:p>
            <a:pPr marL="342900" lvl="0" indent="-342900" algn="l" rtl="0">
              <a:spcBef>
                <a:spcPts val="1200"/>
              </a:spcBef>
              <a:spcAft>
                <a:spcPts val="0"/>
              </a:spcAft>
              <a:buClr>
                <a:schemeClr val="dk1"/>
              </a:buClr>
              <a:buSzPts val="1100"/>
              <a:buFont typeface="Arial" panose="020B0604020202020204" pitchFamily="34" charset="0"/>
              <a:buChar char="•"/>
            </a:pPr>
            <a:r>
              <a:rPr lang="hi-IN" sz="2400" dirty="0"/>
              <a:t>कार्रवाई के बिंदुओं पर चर्चा करें</a:t>
            </a:r>
          </a:p>
          <a:p>
            <a:pPr marL="342900" lvl="0" indent="-342900" algn="l" rtl="0">
              <a:spcBef>
                <a:spcPts val="1200"/>
              </a:spcBef>
              <a:spcAft>
                <a:spcPts val="0"/>
              </a:spcAft>
              <a:buClr>
                <a:schemeClr val="dk1"/>
              </a:buClr>
              <a:buSzPts val="1100"/>
              <a:buFont typeface="Arial" panose="020B0604020202020204" pitchFamily="34" charset="0"/>
              <a:buChar char="•"/>
            </a:pPr>
            <a:r>
              <a:rPr lang="hi-IN" sz="2400" dirty="0"/>
              <a:t>पिछली बैठक की कार्रवाई रिपोर्ट को ध्यान में रखा जाना चाहिए।</a:t>
            </a:r>
          </a:p>
          <a:p>
            <a:pPr marL="285750" indent="-285750" algn="just">
              <a:lnSpc>
                <a:spcPct val="200000"/>
              </a:lnSpc>
              <a:buFont typeface="Arial" panose="020B0604020202020204" pitchFamily="34" charset="0"/>
              <a:buChar char="•"/>
            </a:pPr>
            <a:endParaRPr lang="en-US" sz="2000" dirty="0">
              <a:solidFill>
                <a:srgbClr val="000000"/>
              </a:solidFill>
            </a:endParaRPr>
          </a:p>
        </p:txBody>
      </p:sp>
      <p:sp>
        <p:nvSpPr>
          <p:cNvPr id="3" name="Rectangle 2"/>
          <p:cNvSpPr/>
          <p:nvPr/>
        </p:nvSpPr>
        <p:spPr>
          <a:xfrm>
            <a:off x="7991886" y="599946"/>
            <a:ext cx="3269673" cy="2031325"/>
          </a:xfrm>
          <a:prstGeom prst="rect">
            <a:avLst/>
          </a:prstGeom>
          <a:solidFill>
            <a:schemeClr val="accent1">
              <a:lumMod val="20000"/>
              <a:lumOff val="80000"/>
            </a:schemeClr>
          </a:solidFill>
        </p:spPr>
        <p:txBody>
          <a:bodyPr wrap="square">
            <a:spAutoFit/>
          </a:bodyPr>
          <a:lstStyle/>
          <a:p>
            <a:pPr marL="0" lvl="0" indent="0" algn="l" rtl="0">
              <a:spcBef>
                <a:spcPts val="0"/>
              </a:spcBef>
              <a:spcAft>
                <a:spcPts val="0"/>
              </a:spcAft>
              <a:buNone/>
            </a:pPr>
            <a:r>
              <a:rPr lang="hi-IN" dirty="0"/>
              <a:t>गतिविधियों की उनकी प्रगति, समय-सीमा का पालन, पूर्व-निर्धारित प्रोटोकॉल/प्रक्रियाओं का पालन, किसी भी चुनौती का सामना, संभावित समाधान और जरूरत अनुसार सुधार के लिए समीक्षा की जानी चाहिए।</a:t>
            </a:r>
          </a:p>
        </p:txBody>
      </p:sp>
      <p:pic>
        <p:nvPicPr>
          <p:cNvPr id="6" name="Picture 5"/>
          <p:cNvPicPr>
            <a:picLocks noChangeAspect="1"/>
          </p:cNvPicPr>
          <p:nvPr/>
        </p:nvPicPr>
        <p:blipFill>
          <a:blip r:embed="rId2"/>
          <a:stretch>
            <a:fillRect/>
          </a:stretch>
        </p:blipFill>
        <p:spPr>
          <a:xfrm>
            <a:off x="7207360" y="3500897"/>
            <a:ext cx="4637988" cy="318782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7" name="Rectangle 6"/>
          <p:cNvSpPr/>
          <p:nvPr/>
        </p:nvSpPr>
        <p:spPr>
          <a:xfrm>
            <a:off x="7061445" y="2962288"/>
            <a:ext cx="5130554" cy="338554"/>
          </a:xfrm>
          <a:prstGeom prst="rect">
            <a:avLst/>
          </a:prstGeom>
          <a:ln>
            <a:solidFill>
              <a:srgbClr val="C00000"/>
            </a:solidFill>
            <a:prstDash val="dash"/>
          </a:ln>
        </p:spPr>
        <p:txBody>
          <a:bodyPr wrap="square">
            <a:spAutoFit/>
          </a:bodyPr>
          <a:lstStyle/>
          <a:p>
            <a:pPr algn="just"/>
            <a:r>
              <a:rPr lang="hi-IN" sz="1600" dirty="0"/>
              <a:t>याद रखें: समीक्षा करने का तात्पर्य गलतियां खोजना नहीं है</a:t>
            </a:r>
            <a:endParaRPr lang="en-IN" sz="1600" b="1" dirty="0">
              <a:solidFill>
                <a:srgbClr val="C00000"/>
              </a:solidFill>
            </a:endParaRPr>
          </a:p>
        </p:txBody>
      </p:sp>
      <p:sp>
        <p:nvSpPr>
          <p:cNvPr id="9" name="Rectangle 8"/>
          <p:cNvSpPr/>
          <p:nvPr/>
        </p:nvSpPr>
        <p:spPr>
          <a:xfrm>
            <a:off x="719847" y="6385171"/>
            <a:ext cx="5694218" cy="369332"/>
          </a:xfrm>
          <a:prstGeom prst="rect">
            <a:avLst/>
          </a:prstGeom>
          <a:solidFill>
            <a:schemeClr val="bg1"/>
          </a:solidFill>
        </p:spPr>
        <p:txBody>
          <a:bodyPr wrap="square" rtlCol="0">
            <a:spAutoFit/>
          </a:bodyPr>
          <a:lstStyle/>
          <a:p>
            <a:r>
              <a:rPr lang="hi-IN" b="1" dirty="0"/>
              <a:t>स्लाइड नंबर </a:t>
            </a:r>
            <a:r>
              <a:rPr lang="en-IN" b="1" dirty="0">
                <a:solidFill>
                  <a:schemeClr val="dk1"/>
                </a:solidFill>
              </a:rPr>
              <a:t>36</a:t>
            </a:r>
            <a:r>
              <a:rPr lang="hi-IN" b="1" dirty="0">
                <a:solidFill>
                  <a:schemeClr val="dk1"/>
                </a:solidFill>
              </a:rPr>
              <a:t> और </a:t>
            </a:r>
            <a:r>
              <a:rPr lang="en-IN" b="1" dirty="0">
                <a:solidFill>
                  <a:schemeClr val="dk1"/>
                </a:solidFill>
              </a:rPr>
              <a:t>37</a:t>
            </a:r>
            <a:r>
              <a:rPr lang="hi-IN" b="1" dirty="0">
                <a:solidFill>
                  <a:schemeClr val="dk1"/>
                </a:solidFill>
              </a:rPr>
              <a:t> </a:t>
            </a:r>
            <a:r>
              <a:rPr lang="hi-IN" b="1" dirty="0"/>
              <a:t>पर दिए गए प्रारूपों को देखें। </a:t>
            </a:r>
          </a:p>
        </p:txBody>
      </p:sp>
    </p:spTree>
    <p:extLst>
      <p:ext uri="{BB962C8B-B14F-4D97-AF65-F5344CB8AC3E}">
        <p14:creationId xmlns:p14="http://schemas.microsoft.com/office/powerpoint/2010/main" val="40821913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617082" y="335273"/>
            <a:ext cx="8957835" cy="6187453"/>
          </a:xfrm>
          <a:prstGeom prst="rect">
            <a:avLst/>
          </a:prstGeom>
        </p:spPr>
      </p:pic>
    </p:spTree>
    <p:extLst>
      <p:ext uri="{BB962C8B-B14F-4D97-AF65-F5344CB8AC3E}">
        <p14:creationId xmlns:p14="http://schemas.microsoft.com/office/powerpoint/2010/main" val="19198363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00795" y="331218"/>
            <a:ext cx="8990409" cy="6195563"/>
          </a:xfrm>
          <a:prstGeom prst="rect">
            <a:avLst/>
          </a:prstGeom>
        </p:spPr>
      </p:pic>
    </p:spTree>
    <p:extLst>
      <p:ext uri="{BB962C8B-B14F-4D97-AF65-F5344CB8AC3E}">
        <p14:creationId xmlns:p14="http://schemas.microsoft.com/office/powerpoint/2010/main" val="12307125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38198" y="429585"/>
            <a:ext cx="1457530" cy="726312"/>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 sz="4400" dirty="0"/>
              <a:t>बजट</a:t>
            </a:r>
            <a:endParaRPr lang="en-IN" sz="3200" b="1" dirty="0">
              <a:solidFill>
                <a:schemeClr val="bg1"/>
              </a:solidFill>
              <a:latin typeface="+mj-lt"/>
            </a:endParaRPr>
          </a:p>
        </p:txBody>
      </p:sp>
      <p:sp>
        <p:nvSpPr>
          <p:cNvPr id="4" name="TextBox 3"/>
          <p:cNvSpPr txBox="1"/>
          <p:nvPr/>
        </p:nvSpPr>
        <p:spPr>
          <a:xfrm>
            <a:off x="772391" y="1313811"/>
            <a:ext cx="10647218" cy="4585871"/>
          </a:xfrm>
          <a:prstGeom prst="rect">
            <a:avLst/>
          </a:prstGeom>
          <a:noFill/>
        </p:spPr>
        <p:txBody>
          <a:bodyPr wrap="square" rtlCol="0">
            <a:spAutoFit/>
          </a:bodyPr>
          <a:lstStyle/>
          <a:p>
            <a:pPr marL="457200" lvl="0" indent="-314535" algn="l" rtl="0">
              <a:spcBef>
                <a:spcPts val="0"/>
              </a:spcBef>
              <a:spcAft>
                <a:spcPts val="0"/>
              </a:spcAft>
              <a:buSzPts val="1353"/>
              <a:buChar char="●"/>
            </a:pPr>
            <a:r>
              <a:rPr lang="hi-IN" sz="2800" dirty="0"/>
              <a:t>जिला/ब्लॉक प्रबंधकों को विभिन्न शीर्षों के तहत </a:t>
            </a:r>
            <a:r>
              <a:rPr lang="en-IN" sz="2800" dirty="0"/>
              <a:t>FNHW </a:t>
            </a:r>
            <a:r>
              <a:rPr lang="hi-IN" sz="2800" dirty="0"/>
              <a:t>कार्यान्वयन के लिए बजटीय प्रावधान की जानकारी होनी चाहिए</a:t>
            </a:r>
          </a:p>
          <a:p>
            <a:pPr marL="457200" lvl="0" indent="-314535" algn="l" rtl="0">
              <a:spcBef>
                <a:spcPts val="0"/>
              </a:spcBef>
              <a:spcAft>
                <a:spcPts val="0"/>
              </a:spcAft>
              <a:buSzPts val="1353"/>
              <a:buChar char="●"/>
            </a:pPr>
            <a:r>
              <a:rPr lang="hi-IN" sz="2800" dirty="0"/>
              <a:t>उपयोग किए गए बजट का ट्रैक रखें और अनुशंसित आवृत्ति (मासिक/त्रैमासिक) जैसे आवंटित बजट के साथ साथ रिकॉर्ड रखें</a:t>
            </a:r>
          </a:p>
          <a:p>
            <a:pPr marL="1057065" lvl="1" indent="-457200">
              <a:buSzPts val="1353"/>
              <a:buFont typeface="Courier New" panose="02070309020205020404" pitchFamily="49" charset="0"/>
              <a:buChar char="o"/>
            </a:pPr>
            <a:r>
              <a:rPr lang="hi-IN" sz="2400" dirty="0"/>
              <a:t>खरीद और वितरण का प्रबंधन- खरीद समिति का गठन, विक्रेताओं की पहचान करना, आरएफपी बढ़ाना आदि।</a:t>
            </a:r>
          </a:p>
          <a:p>
            <a:pPr marL="1057065" lvl="1" indent="-457200">
              <a:buSzPts val="1353"/>
              <a:buFont typeface="Courier New" panose="02070309020205020404" pitchFamily="49" charset="0"/>
              <a:buChar char="o"/>
            </a:pPr>
            <a:r>
              <a:rPr lang="hi-IN" sz="2400" dirty="0"/>
              <a:t>प्रक्रिया उपयोग प्रमाण पत्र</a:t>
            </a:r>
            <a:r>
              <a:rPr lang="en-IN" sz="2400" dirty="0"/>
              <a:t> (PUC)</a:t>
            </a:r>
            <a:endParaRPr lang="hi-IN" sz="2400" dirty="0"/>
          </a:p>
          <a:p>
            <a:pPr marL="1057065" lvl="1" indent="-457200">
              <a:buSzPts val="1353"/>
              <a:buFont typeface="Courier New" panose="02070309020205020404" pitchFamily="49" charset="0"/>
              <a:buChar char="o"/>
            </a:pPr>
            <a:r>
              <a:rPr lang="hi-IN" sz="2400" dirty="0"/>
              <a:t>व्यय का विवरण विकसित करें</a:t>
            </a:r>
          </a:p>
          <a:p>
            <a:pPr marL="457200" lvl="0" indent="-314535" algn="l" rtl="0">
              <a:spcBef>
                <a:spcPts val="0"/>
              </a:spcBef>
              <a:spcAft>
                <a:spcPts val="0"/>
              </a:spcAft>
              <a:buSzPts val="1353"/>
              <a:buChar char="●"/>
            </a:pPr>
            <a:r>
              <a:rPr lang="hi-IN" sz="2800" dirty="0"/>
              <a:t>लेखा परीक्षा की सुविधा</a:t>
            </a:r>
          </a:p>
          <a:p>
            <a:pPr marL="457200" lvl="0" indent="-314535" algn="l" rtl="0">
              <a:spcBef>
                <a:spcPts val="0"/>
              </a:spcBef>
              <a:spcAft>
                <a:spcPts val="0"/>
              </a:spcAft>
              <a:buSzPts val="1353"/>
              <a:buChar char="●"/>
            </a:pPr>
            <a:r>
              <a:rPr lang="hi-IN" sz="2800" dirty="0"/>
              <a:t>सीएलएफ और वीओ के साथ विभिन्न शीर्षों के तहत एफएनएचडब्ल्यू कार्यान्वयन के लिए बजटीय प्रावधान साझा करें</a:t>
            </a:r>
          </a:p>
        </p:txBody>
      </p:sp>
      <p:sp>
        <p:nvSpPr>
          <p:cNvPr id="6" name="TextBox 5"/>
          <p:cNvSpPr txBox="1"/>
          <p:nvPr/>
        </p:nvSpPr>
        <p:spPr>
          <a:xfrm>
            <a:off x="884959" y="6385029"/>
            <a:ext cx="10422082" cy="338554"/>
          </a:xfrm>
          <a:prstGeom prst="rect">
            <a:avLst/>
          </a:prstGeom>
          <a:solidFill>
            <a:schemeClr val="accent1">
              <a:lumMod val="20000"/>
              <a:lumOff val="80000"/>
            </a:schemeClr>
          </a:solidFill>
        </p:spPr>
        <p:txBody>
          <a:bodyPr wrap="square" rtlCol="0">
            <a:spAutoFit/>
          </a:bodyPr>
          <a:lstStyle/>
          <a:p>
            <a:pPr marL="0" lvl="0" indent="0" algn="l" rtl="0">
              <a:lnSpc>
                <a:spcPct val="100000"/>
              </a:lnSpc>
              <a:spcBef>
                <a:spcPts val="1200"/>
              </a:spcBef>
              <a:spcAft>
                <a:spcPts val="0"/>
              </a:spcAft>
              <a:buNone/>
            </a:pPr>
            <a:r>
              <a:rPr lang="hi-IN" sz="1600" b="1" dirty="0">
                <a:solidFill>
                  <a:schemeClr val="dk1"/>
                </a:solidFill>
                <a:latin typeface="Calibri"/>
                <a:ea typeface="Calibri"/>
                <a:cs typeface="Calibri"/>
                <a:sym typeface="Calibri"/>
              </a:rPr>
              <a:t>नोट: राज्य विशिष्ट संदर्भ के आधार पर जोड़ें/संशोधित करें</a:t>
            </a:r>
            <a:endParaRPr lang="hi-IN" sz="1400" dirty="0"/>
          </a:p>
        </p:txBody>
      </p:sp>
    </p:spTree>
    <p:extLst>
      <p:ext uri="{BB962C8B-B14F-4D97-AF65-F5344CB8AC3E}">
        <p14:creationId xmlns:p14="http://schemas.microsoft.com/office/powerpoint/2010/main" val="22599285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50408" y="2653251"/>
            <a:ext cx="9035849" cy="726312"/>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 sz="3200" b="1" dirty="0">
                <a:solidFill>
                  <a:schemeClr val="bg1"/>
                </a:solidFill>
              </a:rPr>
              <a:t>राष्ट्रीय FNHW संसाधन पैकेज का परिचय</a:t>
            </a:r>
            <a:endParaRPr lang="en-IN" sz="3200" b="1" dirty="0">
              <a:solidFill>
                <a:schemeClr val="bg1"/>
              </a:solidFill>
              <a:latin typeface="+mj-lt"/>
            </a:endParaRPr>
          </a:p>
        </p:txBody>
      </p:sp>
    </p:spTree>
    <p:extLst>
      <p:ext uri="{BB962C8B-B14F-4D97-AF65-F5344CB8AC3E}">
        <p14:creationId xmlns:p14="http://schemas.microsoft.com/office/powerpoint/2010/main" val="6522939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5A231088-4C4D-4262-8E76-0DB55376BB79}"/>
              </a:ext>
            </a:extLst>
          </p:cNvPr>
          <p:cNvGrpSpPr/>
          <p:nvPr/>
        </p:nvGrpSpPr>
        <p:grpSpPr>
          <a:xfrm>
            <a:off x="1887304" y="1068276"/>
            <a:ext cx="8877334" cy="5566427"/>
            <a:chOff x="454819" y="333715"/>
            <a:chExt cx="11330781" cy="6392858"/>
          </a:xfrm>
        </p:grpSpPr>
        <p:sp>
          <p:nvSpPr>
            <p:cNvPr id="14" name="Rectangle 13">
              <a:extLst>
                <a:ext uri="{FF2B5EF4-FFF2-40B4-BE49-F238E27FC236}">
                  <a16:creationId xmlns:a16="http://schemas.microsoft.com/office/drawing/2014/main" id="{84C13435-138B-450B-BEF2-B91FC5CFE87E}"/>
                </a:ext>
              </a:extLst>
            </p:cNvPr>
            <p:cNvSpPr/>
            <p:nvPr/>
          </p:nvSpPr>
          <p:spPr>
            <a:xfrm>
              <a:off x="1333500" y="1037350"/>
              <a:ext cx="9126151" cy="348034"/>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 b="1" dirty="0">
                  <a:solidFill>
                    <a:schemeClr val="tx1"/>
                  </a:solidFill>
                  <a:latin typeface="Calibri"/>
                  <a:ea typeface="Calibri"/>
                  <a:cs typeface="Calibri"/>
                  <a:sym typeface="Calibri"/>
                </a:rPr>
                <a:t>खराब क्रय शक्ति / शिक्षा / ज्ञान / अधिकारिता / गति</a:t>
              </a:r>
              <a:endParaRPr lang="en-US" b="1" dirty="0">
                <a:solidFill>
                  <a:schemeClr val="tx1"/>
                </a:solidFill>
              </a:endParaRPr>
            </a:p>
          </p:txBody>
        </p:sp>
        <p:sp>
          <p:nvSpPr>
            <p:cNvPr id="18" name="Rectangle 17">
              <a:extLst>
                <a:ext uri="{FF2B5EF4-FFF2-40B4-BE49-F238E27FC236}">
                  <a16:creationId xmlns:a16="http://schemas.microsoft.com/office/drawing/2014/main" id="{3378FBE8-62EA-460E-8573-8D3F2759CBA9}"/>
                </a:ext>
              </a:extLst>
            </p:cNvPr>
            <p:cNvSpPr/>
            <p:nvPr/>
          </p:nvSpPr>
          <p:spPr>
            <a:xfrm>
              <a:off x="1250435" y="5048794"/>
              <a:ext cx="9126151" cy="348034"/>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rtl="0">
                <a:spcBef>
                  <a:spcPts val="0"/>
                </a:spcBef>
                <a:spcAft>
                  <a:spcPts val="0"/>
                </a:spcAft>
                <a:buNone/>
              </a:pPr>
              <a:r>
                <a:rPr lang="hi-IN" sz="1600" b="1" dirty="0">
                  <a:solidFill>
                    <a:schemeClr val="tx1"/>
                  </a:solidFill>
                  <a:latin typeface="Calibri"/>
                  <a:ea typeface="Calibri"/>
                  <a:cs typeface="Calibri"/>
                  <a:sym typeface="Calibri"/>
                </a:rPr>
                <a:t>कुपोषण</a:t>
              </a:r>
              <a:endParaRPr lang="hi-IN" sz="1600" dirty="0">
                <a:solidFill>
                  <a:schemeClr val="tx1"/>
                </a:solidFill>
              </a:endParaRPr>
            </a:p>
          </p:txBody>
        </p:sp>
        <p:sp>
          <p:nvSpPr>
            <p:cNvPr id="19" name="Rectangle 18">
              <a:extLst>
                <a:ext uri="{FF2B5EF4-FFF2-40B4-BE49-F238E27FC236}">
                  <a16:creationId xmlns:a16="http://schemas.microsoft.com/office/drawing/2014/main" id="{C7428C92-5AD0-43EA-960A-69EE311CB9E9}"/>
                </a:ext>
              </a:extLst>
            </p:cNvPr>
            <p:cNvSpPr/>
            <p:nvPr/>
          </p:nvSpPr>
          <p:spPr>
            <a:xfrm>
              <a:off x="4489450" y="333715"/>
              <a:ext cx="3244335" cy="348034"/>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rtl="0">
                <a:spcBef>
                  <a:spcPts val="0"/>
                </a:spcBef>
                <a:spcAft>
                  <a:spcPts val="0"/>
                </a:spcAft>
                <a:buNone/>
              </a:pPr>
              <a:r>
                <a:rPr lang="hi-IN" sz="1500" b="1" dirty="0">
                  <a:solidFill>
                    <a:srgbClr val="FFFFFF"/>
                  </a:solidFill>
                  <a:latin typeface="Calibri"/>
                  <a:ea typeface="Calibri"/>
                  <a:cs typeface="Calibri"/>
                  <a:sym typeface="Calibri"/>
                </a:rPr>
                <a:t>आय गरीबी</a:t>
              </a:r>
              <a:endParaRPr lang="hi-IN" sz="1200" dirty="0"/>
            </a:p>
          </p:txBody>
        </p:sp>
        <p:sp>
          <p:nvSpPr>
            <p:cNvPr id="20" name="Rounded Rectangle 6">
              <a:extLst>
                <a:ext uri="{FF2B5EF4-FFF2-40B4-BE49-F238E27FC236}">
                  <a16:creationId xmlns:a16="http://schemas.microsoft.com/office/drawing/2014/main" id="{C139D294-5B6E-4CEA-AFE4-B71648373962}"/>
                </a:ext>
              </a:extLst>
            </p:cNvPr>
            <p:cNvSpPr/>
            <p:nvPr/>
          </p:nvSpPr>
          <p:spPr>
            <a:xfrm>
              <a:off x="869444" y="5546977"/>
              <a:ext cx="1872259" cy="1135409"/>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rtl="0">
                <a:spcBef>
                  <a:spcPts val="0"/>
                </a:spcBef>
                <a:spcAft>
                  <a:spcPts val="0"/>
                </a:spcAft>
                <a:buClr>
                  <a:schemeClr val="dk1"/>
                </a:buClr>
                <a:buSzPts val="1100"/>
                <a:buFont typeface="Arial"/>
                <a:buNone/>
              </a:pPr>
              <a:r>
                <a:rPr lang="hi-IN" sz="1400" dirty="0">
                  <a:solidFill>
                    <a:schemeClr val="tx1"/>
                  </a:solidFill>
                  <a:latin typeface="Calibri"/>
                  <a:ea typeface="Calibri"/>
                  <a:cs typeface="Calibri"/>
                  <a:sym typeface="Calibri"/>
                </a:rPr>
                <a:t>उत्पादकता का प्रत्यक्ष नुकसान</a:t>
              </a:r>
            </a:p>
            <a:p>
              <a:pPr marL="0" marR="0" lvl="0" indent="0" algn="ctr" rtl="0">
                <a:spcBef>
                  <a:spcPts val="0"/>
                </a:spcBef>
                <a:spcAft>
                  <a:spcPts val="0"/>
                </a:spcAft>
                <a:buClr>
                  <a:schemeClr val="dk1"/>
                </a:buClr>
                <a:buSzPts val="1100"/>
                <a:buFont typeface="Arial"/>
                <a:buNone/>
              </a:pPr>
              <a:r>
                <a:rPr lang="hi-IN" sz="1400" dirty="0">
                  <a:solidFill>
                    <a:schemeClr val="tx1"/>
                  </a:solidFill>
                  <a:latin typeface="Calibri"/>
                  <a:ea typeface="Calibri"/>
                  <a:cs typeface="Calibri"/>
                  <a:sym typeface="Calibri"/>
                </a:rPr>
                <a:t>खराब शारीरिक उत्पादन</a:t>
              </a:r>
            </a:p>
          </p:txBody>
        </p:sp>
        <p:sp>
          <p:nvSpPr>
            <p:cNvPr id="22" name="Rounded Rectangle 7">
              <a:extLst>
                <a:ext uri="{FF2B5EF4-FFF2-40B4-BE49-F238E27FC236}">
                  <a16:creationId xmlns:a16="http://schemas.microsoft.com/office/drawing/2014/main" id="{8E728ED3-0ED4-4A74-A4FB-BF42521AFA82}"/>
                </a:ext>
              </a:extLst>
            </p:cNvPr>
            <p:cNvSpPr/>
            <p:nvPr/>
          </p:nvSpPr>
          <p:spPr>
            <a:xfrm>
              <a:off x="2926348" y="5591165"/>
              <a:ext cx="3129985" cy="1135408"/>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rtl="0">
                <a:spcBef>
                  <a:spcPts val="0"/>
                </a:spcBef>
                <a:spcAft>
                  <a:spcPts val="0"/>
                </a:spcAft>
                <a:buNone/>
              </a:pPr>
              <a:r>
                <a:rPr lang="hi-IN" sz="1400" dirty="0">
                  <a:solidFill>
                    <a:schemeClr val="tx1"/>
                  </a:solidFill>
                  <a:latin typeface="Calibri"/>
                  <a:ea typeface="Calibri"/>
                  <a:cs typeface="Calibri"/>
                  <a:sym typeface="Calibri"/>
                </a:rPr>
                <a:t>उत्पादकता की अप्रत्यक्ष हानि कार्य/विद्यालय में कम उपस्थिति</a:t>
              </a:r>
              <a:endParaRPr lang="hi-IN" sz="1400" dirty="0">
                <a:solidFill>
                  <a:schemeClr val="tx1"/>
                </a:solidFill>
              </a:endParaRPr>
            </a:p>
          </p:txBody>
        </p:sp>
        <p:sp>
          <p:nvSpPr>
            <p:cNvPr id="23" name="Rounded Rectangle 8">
              <a:extLst>
                <a:ext uri="{FF2B5EF4-FFF2-40B4-BE49-F238E27FC236}">
                  <a16:creationId xmlns:a16="http://schemas.microsoft.com/office/drawing/2014/main" id="{F4FBD0CB-E89B-4ED6-A9E0-445E0A4A366B}"/>
                </a:ext>
              </a:extLst>
            </p:cNvPr>
            <p:cNvSpPr/>
            <p:nvPr/>
          </p:nvSpPr>
          <p:spPr>
            <a:xfrm>
              <a:off x="7329668" y="5718393"/>
              <a:ext cx="3129984" cy="984529"/>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rtl="0">
                <a:spcBef>
                  <a:spcPts val="0"/>
                </a:spcBef>
                <a:spcAft>
                  <a:spcPts val="0"/>
                </a:spcAft>
                <a:buClr>
                  <a:schemeClr val="dk1"/>
                </a:buClr>
                <a:buSzPts val="1100"/>
                <a:buFont typeface="Arial"/>
                <a:buNone/>
              </a:pPr>
              <a:r>
                <a:rPr lang="hi-IN" sz="1400" dirty="0">
                  <a:solidFill>
                    <a:schemeClr val="tx1"/>
                  </a:solidFill>
                </a:rPr>
                <a:t>आय/संसाधनों की हानि</a:t>
              </a:r>
            </a:p>
            <a:p>
              <a:pPr marL="0" marR="0" lvl="0" indent="0" algn="ctr" rtl="0">
                <a:spcBef>
                  <a:spcPts val="0"/>
                </a:spcBef>
                <a:spcAft>
                  <a:spcPts val="0"/>
                </a:spcAft>
                <a:buClr>
                  <a:schemeClr val="dk1"/>
                </a:buClr>
                <a:buSzPts val="1100"/>
                <a:buFont typeface="Arial"/>
                <a:buNone/>
              </a:pPr>
              <a:r>
                <a:rPr lang="hi-IN" sz="1400" dirty="0">
                  <a:solidFill>
                    <a:schemeClr val="tx1"/>
                  </a:solidFill>
                </a:rPr>
                <a:t>स्वास्थ्य देखभाल में उच्च निवेश</a:t>
              </a:r>
            </a:p>
          </p:txBody>
        </p:sp>
        <p:sp>
          <p:nvSpPr>
            <p:cNvPr id="24" name="Rounded Rectangle 9">
              <a:extLst>
                <a:ext uri="{FF2B5EF4-FFF2-40B4-BE49-F238E27FC236}">
                  <a16:creationId xmlns:a16="http://schemas.microsoft.com/office/drawing/2014/main" id="{BC528F3C-2B46-4B98-B039-10F61F1BB9EA}"/>
                </a:ext>
              </a:extLst>
            </p:cNvPr>
            <p:cNvSpPr/>
            <p:nvPr/>
          </p:nvSpPr>
          <p:spPr>
            <a:xfrm>
              <a:off x="497015" y="3856750"/>
              <a:ext cx="1481097" cy="708498"/>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 sz="1400" dirty="0">
                  <a:solidFill>
                    <a:schemeClr val="tx1"/>
                  </a:solidFill>
                  <a:latin typeface="Calibri"/>
                  <a:ea typeface="Calibri"/>
                  <a:cs typeface="Calibri"/>
                  <a:sym typeface="Calibri"/>
                </a:rPr>
                <a:t>पोषक तत्वों का कम सेवन</a:t>
              </a:r>
              <a:endParaRPr lang="en-US" sz="1400" dirty="0">
                <a:solidFill>
                  <a:schemeClr val="tx1"/>
                </a:solidFill>
              </a:endParaRPr>
            </a:p>
          </p:txBody>
        </p:sp>
        <p:sp>
          <p:nvSpPr>
            <p:cNvPr id="25" name="Rounded Rectangle 10">
              <a:extLst>
                <a:ext uri="{FF2B5EF4-FFF2-40B4-BE49-F238E27FC236}">
                  <a16:creationId xmlns:a16="http://schemas.microsoft.com/office/drawing/2014/main" id="{229B8C0A-AF21-4E29-BF44-62B58373CD31}"/>
                </a:ext>
              </a:extLst>
            </p:cNvPr>
            <p:cNvSpPr/>
            <p:nvPr/>
          </p:nvSpPr>
          <p:spPr>
            <a:xfrm>
              <a:off x="2400165" y="3856750"/>
              <a:ext cx="1330411" cy="708499"/>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rtl="0">
                <a:spcBef>
                  <a:spcPts val="0"/>
                </a:spcBef>
                <a:spcAft>
                  <a:spcPts val="0"/>
                </a:spcAft>
                <a:buNone/>
              </a:pPr>
              <a:r>
                <a:rPr lang="hi-IN" sz="1400" dirty="0">
                  <a:solidFill>
                    <a:schemeClr val="tx1"/>
                  </a:solidFill>
                  <a:latin typeface="Calibri"/>
                  <a:ea typeface="Calibri"/>
                  <a:cs typeface="Calibri"/>
                  <a:sym typeface="Calibri"/>
                </a:rPr>
                <a:t>पोषक तत्वों की हानि</a:t>
              </a:r>
              <a:endParaRPr lang="hi-IN" sz="1400" dirty="0">
                <a:solidFill>
                  <a:schemeClr val="tx1"/>
                </a:solidFill>
              </a:endParaRPr>
            </a:p>
          </p:txBody>
        </p:sp>
        <p:sp>
          <p:nvSpPr>
            <p:cNvPr id="26" name="Rounded Rectangle 11">
              <a:extLst>
                <a:ext uri="{FF2B5EF4-FFF2-40B4-BE49-F238E27FC236}">
                  <a16:creationId xmlns:a16="http://schemas.microsoft.com/office/drawing/2014/main" id="{9CAD67BA-53F4-4F05-B4C1-E6C1AC074D1D}"/>
                </a:ext>
              </a:extLst>
            </p:cNvPr>
            <p:cNvSpPr/>
            <p:nvPr/>
          </p:nvSpPr>
          <p:spPr>
            <a:xfrm>
              <a:off x="4190121" y="3615485"/>
              <a:ext cx="1459724" cy="1238970"/>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rtl="0">
                <a:spcBef>
                  <a:spcPts val="0"/>
                </a:spcBef>
                <a:spcAft>
                  <a:spcPts val="0"/>
                </a:spcAft>
                <a:buNone/>
              </a:pPr>
              <a:r>
                <a:rPr lang="hi-IN" sz="1400" dirty="0">
                  <a:solidFill>
                    <a:schemeClr val="tx1"/>
                  </a:solidFill>
                  <a:latin typeface="Calibri"/>
                  <a:ea typeface="Calibri"/>
                  <a:cs typeface="Calibri"/>
                  <a:sym typeface="Calibri"/>
                </a:rPr>
                <a:t>पोषक तत्वों की मांग में वृद्धि</a:t>
              </a:r>
              <a:endParaRPr lang="hi-IN" sz="1400" dirty="0">
                <a:solidFill>
                  <a:schemeClr val="tx1"/>
                </a:solidFill>
              </a:endParaRPr>
            </a:p>
          </p:txBody>
        </p:sp>
        <p:sp>
          <p:nvSpPr>
            <p:cNvPr id="27" name="Rounded Rectangle 12">
              <a:extLst>
                <a:ext uri="{FF2B5EF4-FFF2-40B4-BE49-F238E27FC236}">
                  <a16:creationId xmlns:a16="http://schemas.microsoft.com/office/drawing/2014/main" id="{4A574999-0DAC-4D71-92FC-57AD6E1B884C}"/>
                </a:ext>
              </a:extLst>
            </p:cNvPr>
            <p:cNvSpPr/>
            <p:nvPr/>
          </p:nvSpPr>
          <p:spPr>
            <a:xfrm>
              <a:off x="6028299" y="4269821"/>
              <a:ext cx="1866170" cy="750356"/>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rtl="0">
                <a:spcBef>
                  <a:spcPts val="0"/>
                </a:spcBef>
                <a:spcAft>
                  <a:spcPts val="0"/>
                </a:spcAft>
                <a:buNone/>
              </a:pPr>
              <a:r>
                <a:rPr lang="hi-IN" sz="1400" dirty="0">
                  <a:solidFill>
                    <a:schemeClr val="tx1"/>
                  </a:solidFill>
                  <a:latin typeface="Calibri"/>
                  <a:ea typeface="Calibri"/>
                  <a:cs typeface="Calibri"/>
                  <a:sym typeface="Calibri"/>
                </a:rPr>
                <a:t>कम निर्णय लेने की शक्ति</a:t>
              </a:r>
              <a:endParaRPr lang="hi-IN" sz="1400" dirty="0">
                <a:solidFill>
                  <a:schemeClr val="tx1"/>
                </a:solidFill>
              </a:endParaRPr>
            </a:p>
          </p:txBody>
        </p:sp>
        <p:sp>
          <p:nvSpPr>
            <p:cNvPr id="28" name="Rounded Rectangle 13">
              <a:extLst>
                <a:ext uri="{FF2B5EF4-FFF2-40B4-BE49-F238E27FC236}">
                  <a16:creationId xmlns:a16="http://schemas.microsoft.com/office/drawing/2014/main" id="{D25E2223-C40F-4B3C-ACCC-681BF188CFDA}"/>
                </a:ext>
              </a:extLst>
            </p:cNvPr>
            <p:cNvSpPr/>
            <p:nvPr/>
          </p:nvSpPr>
          <p:spPr>
            <a:xfrm>
              <a:off x="6028301" y="3287333"/>
              <a:ext cx="1868551" cy="880724"/>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rtl="0">
                <a:spcBef>
                  <a:spcPts val="0"/>
                </a:spcBef>
                <a:spcAft>
                  <a:spcPts val="0"/>
                </a:spcAft>
                <a:buNone/>
              </a:pPr>
              <a:r>
                <a:rPr lang="hi-IN" sz="1500" dirty="0">
                  <a:solidFill>
                    <a:schemeClr val="tx1"/>
                  </a:solidFill>
                  <a:latin typeface="Calibri"/>
                  <a:ea typeface="Calibri"/>
                  <a:cs typeface="Calibri"/>
                  <a:sym typeface="Calibri"/>
                </a:rPr>
                <a:t>बड़े परिवार, शीघ्र विवाह</a:t>
              </a:r>
              <a:endParaRPr lang="hi-IN" sz="1200" dirty="0">
                <a:solidFill>
                  <a:schemeClr val="tx1"/>
                </a:solidFill>
              </a:endParaRPr>
            </a:p>
          </p:txBody>
        </p:sp>
        <p:sp>
          <p:nvSpPr>
            <p:cNvPr id="29" name="Rounded Rectangle 14">
              <a:extLst>
                <a:ext uri="{FF2B5EF4-FFF2-40B4-BE49-F238E27FC236}">
                  <a16:creationId xmlns:a16="http://schemas.microsoft.com/office/drawing/2014/main" id="{FFE11E24-6D74-4168-91D6-629614FDBA84}"/>
                </a:ext>
              </a:extLst>
            </p:cNvPr>
            <p:cNvSpPr/>
            <p:nvPr/>
          </p:nvSpPr>
          <p:spPr>
            <a:xfrm>
              <a:off x="10207234" y="3344596"/>
              <a:ext cx="1578366" cy="842355"/>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 sz="1400" dirty="0">
                  <a:solidFill>
                    <a:schemeClr val="tx1"/>
                  </a:solidFill>
                  <a:latin typeface="Calibri"/>
                  <a:ea typeface="Calibri"/>
                  <a:cs typeface="Calibri"/>
                  <a:sym typeface="Calibri"/>
                </a:rPr>
                <a:t>की देखभाल में कमी</a:t>
              </a:r>
              <a:endParaRPr lang="en-US" sz="1400" dirty="0">
                <a:solidFill>
                  <a:schemeClr val="tx1"/>
                </a:solidFill>
              </a:endParaRPr>
            </a:p>
          </p:txBody>
        </p:sp>
        <p:sp>
          <p:nvSpPr>
            <p:cNvPr id="30" name="Rounded Rectangle 16">
              <a:extLst>
                <a:ext uri="{FF2B5EF4-FFF2-40B4-BE49-F238E27FC236}">
                  <a16:creationId xmlns:a16="http://schemas.microsoft.com/office/drawing/2014/main" id="{44970A8F-C4B2-4C17-A06A-EACFDE9189D9}"/>
                </a:ext>
              </a:extLst>
            </p:cNvPr>
            <p:cNvSpPr/>
            <p:nvPr/>
          </p:nvSpPr>
          <p:spPr>
            <a:xfrm>
              <a:off x="8234116" y="3487848"/>
              <a:ext cx="1679503" cy="1366595"/>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rtl="0">
                <a:spcBef>
                  <a:spcPts val="0"/>
                </a:spcBef>
                <a:spcAft>
                  <a:spcPts val="0"/>
                </a:spcAft>
                <a:buNone/>
              </a:pPr>
              <a:r>
                <a:rPr lang="hi-IN" sz="1400" dirty="0">
                  <a:solidFill>
                    <a:schemeClr val="tx1"/>
                  </a:solidFill>
                  <a:latin typeface="Calibri"/>
                  <a:ea typeface="Calibri"/>
                  <a:cs typeface="Calibri"/>
                  <a:sym typeface="Calibri"/>
                </a:rPr>
                <a:t>विविध आहार की आवश्यकता में वृद्धि</a:t>
              </a:r>
              <a:endParaRPr lang="hi-IN" sz="1400" dirty="0">
                <a:solidFill>
                  <a:schemeClr val="tx1"/>
                </a:solidFill>
              </a:endParaRPr>
            </a:p>
          </p:txBody>
        </p:sp>
        <p:sp>
          <p:nvSpPr>
            <p:cNvPr id="31" name="Rectangle 30">
              <a:extLst>
                <a:ext uri="{FF2B5EF4-FFF2-40B4-BE49-F238E27FC236}">
                  <a16:creationId xmlns:a16="http://schemas.microsoft.com/office/drawing/2014/main" id="{22ECC991-F8B0-463B-89E0-428C372F3B26}"/>
                </a:ext>
              </a:extLst>
            </p:cNvPr>
            <p:cNvSpPr/>
            <p:nvPr/>
          </p:nvSpPr>
          <p:spPr>
            <a:xfrm>
              <a:off x="614821" y="2429084"/>
              <a:ext cx="2155823" cy="696068"/>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 sz="1500" dirty="0">
                  <a:solidFill>
                    <a:schemeClr val="tx1"/>
                  </a:solidFill>
                  <a:latin typeface="Calibri"/>
                  <a:ea typeface="Calibri"/>
                  <a:cs typeface="Calibri"/>
                  <a:sym typeface="Calibri"/>
                </a:rPr>
                <a:t>खाद्य और पोषण असुरक्षा </a:t>
              </a:r>
              <a:r>
                <a:rPr lang="en-US" sz="1500" dirty="0">
                  <a:solidFill>
                    <a:schemeClr val="tx1"/>
                  </a:solidFill>
                </a:rPr>
                <a:t>	</a:t>
              </a:r>
            </a:p>
          </p:txBody>
        </p:sp>
        <p:sp>
          <p:nvSpPr>
            <p:cNvPr id="32" name="Rectangle 31">
              <a:extLst>
                <a:ext uri="{FF2B5EF4-FFF2-40B4-BE49-F238E27FC236}">
                  <a16:creationId xmlns:a16="http://schemas.microsoft.com/office/drawing/2014/main" id="{5E9CB25C-1D0D-47A3-AF43-74D1D8588068}"/>
                </a:ext>
              </a:extLst>
            </p:cNvPr>
            <p:cNvSpPr/>
            <p:nvPr/>
          </p:nvSpPr>
          <p:spPr>
            <a:xfrm>
              <a:off x="2881161" y="2429084"/>
              <a:ext cx="2010382" cy="696068"/>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rtl="0">
                <a:spcBef>
                  <a:spcPts val="0"/>
                </a:spcBef>
                <a:spcAft>
                  <a:spcPts val="0"/>
                </a:spcAft>
                <a:buNone/>
              </a:pPr>
              <a:r>
                <a:rPr lang="hi-IN" sz="1500" dirty="0">
                  <a:solidFill>
                    <a:schemeClr val="tx1"/>
                  </a:solidFill>
                  <a:latin typeface="Calibri"/>
                  <a:ea typeface="Calibri"/>
                  <a:cs typeface="Calibri"/>
                  <a:sym typeface="Calibri"/>
                </a:rPr>
                <a:t>बार-बार संक्रमण / बीमारी</a:t>
              </a:r>
              <a:endParaRPr lang="hi-IN" sz="1200" dirty="0">
                <a:solidFill>
                  <a:schemeClr val="tx1"/>
                </a:solidFill>
              </a:endParaRPr>
            </a:p>
          </p:txBody>
        </p:sp>
        <p:sp>
          <p:nvSpPr>
            <p:cNvPr id="33" name="Rectangle 32">
              <a:extLst>
                <a:ext uri="{FF2B5EF4-FFF2-40B4-BE49-F238E27FC236}">
                  <a16:creationId xmlns:a16="http://schemas.microsoft.com/office/drawing/2014/main" id="{8E0F52ED-1ABB-4A7C-9F68-072E131B0C8A}"/>
                </a:ext>
              </a:extLst>
            </p:cNvPr>
            <p:cNvSpPr/>
            <p:nvPr/>
          </p:nvSpPr>
          <p:spPr>
            <a:xfrm>
              <a:off x="5047050" y="2415235"/>
              <a:ext cx="1982855" cy="696068"/>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rtl="0">
                <a:spcBef>
                  <a:spcPts val="0"/>
                </a:spcBef>
                <a:spcAft>
                  <a:spcPts val="0"/>
                </a:spcAft>
                <a:buNone/>
              </a:pPr>
              <a:r>
                <a:rPr lang="hi-IN" sz="1500" dirty="0">
                  <a:solidFill>
                    <a:schemeClr val="tx1"/>
                  </a:solidFill>
                  <a:latin typeface="Calibri"/>
                  <a:ea typeface="Calibri"/>
                  <a:cs typeface="Calibri"/>
                  <a:sym typeface="Calibri"/>
                </a:rPr>
                <a:t>शारीरिक श्रम के लिए उच्च जोखिम</a:t>
              </a:r>
              <a:endParaRPr lang="hi-IN" sz="1200" dirty="0">
                <a:solidFill>
                  <a:schemeClr val="tx1"/>
                </a:solidFill>
              </a:endParaRPr>
            </a:p>
          </p:txBody>
        </p:sp>
        <p:sp>
          <p:nvSpPr>
            <p:cNvPr id="34" name="Rectangle 33">
              <a:extLst>
                <a:ext uri="{FF2B5EF4-FFF2-40B4-BE49-F238E27FC236}">
                  <a16:creationId xmlns:a16="http://schemas.microsoft.com/office/drawing/2014/main" id="{7EEA7C92-09B1-4F0A-838B-DD464B75374C}"/>
                </a:ext>
              </a:extLst>
            </p:cNvPr>
            <p:cNvSpPr/>
            <p:nvPr/>
          </p:nvSpPr>
          <p:spPr>
            <a:xfrm>
              <a:off x="7185413" y="2415235"/>
              <a:ext cx="1982854" cy="696068"/>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 sz="1400" dirty="0">
                <a:latin typeface="Calibri"/>
                <a:ea typeface="Calibri"/>
                <a:cs typeface="Calibri"/>
                <a:sym typeface="Calibri"/>
              </a:endParaRPr>
            </a:p>
            <a:p>
              <a:pPr algn="ctr"/>
              <a:r>
                <a:rPr lang="en" sz="1400" dirty="0">
                  <a:solidFill>
                    <a:schemeClr val="tx1"/>
                  </a:solidFill>
                  <a:latin typeface="Calibri"/>
                  <a:ea typeface="Calibri"/>
                  <a:cs typeface="Calibri"/>
                  <a:sym typeface="Calibri"/>
                </a:rPr>
                <a:t>महिलाओं की खराब सामाजिक स्थिति </a:t>
              </a:r>
              <a:r>
                <a:rPr lang="en-US" sz="1400" dirty="0">
                  <a:solidFill>
                    <a:schemeClr val="tx1"/>
                  </a:solidFill>
                </a:rPr>
                <a:t>	</a:t>
              </a:r>
            </a:p>
          </p:txBody>
        </p:sp>
        <p:sp>
          <p:nvSpPr>
            <p:cNvPr id="35" name="Rectangle 34">
              <a:extLst>
                <a:ext uri="{FF2B5EF4-FFF2-40B4-BE49-F238E27FC236}">
                  <a16:creationId xmlns:a16="http://schemas.microsoft.com/office/drawing/2014/main" id="{733DD84C-36CC-47F4-8C75-9071113E7228}"/>
                </a:ext>
              </a:extLst>
            </p:cNvPr>
            <p:cNvSpPr/>
            <p:nvPr/>
          </p:nvSpPr>
          <p:spPr>
            <a:xfrm>
              <a:off x="9278783" y="2411525"/>
              <a:ext cx="2365179" cy="696068"/>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rtl="0">
                <a:spcBef>
                  <a:spcPts val="0"/>
                </a:spcBef>
                <a:spcAft>
                  <a:spcPts val="0"/>
                </a:spcAft>
                <a:buNone/>
              </a:pPr>
              <a:r>
                <a:rPr lang="hi-IN" sz="1400" dirty="0">
                  <a:solidFill>
                    <a:schemeClr val="tx1"/>
                  </a:solidFill>
                  <a:latin typeface="Calibri"/>
                  <a:ea typeface="Calibri"/>
                  <a:cs typeface="Calibri"/>
                  <a:sym typeface="Calibri"/>
                </a:rPr>
                <a:t>मातृ एवं शिशु देखभाल/भोजन के बारे में कम जानकारी</a:t>
              </a:r>
              <a:endParaRPr lang="hi-IN" sz="1400" dirty="0">
                <a:solidFill>
                  <a:schemeClr val="tx1"/>
                </a:solidFill>
              </a:endParaRPr>
            </a:p>
          </p:txBody>
        </p:sp>
        <p:sp>
          <p:nvSpPr>
            <p:cNvPr id="36" name="Rounded Rectangle 22">
              <a:extLst>
                <a:ext uri="{FF2B5EF4-FFF2-40B4-BE49-F238E27FC236}">
                  <a16:creationId xmlns:a16="http://schemas.microsoft.com/office/drawing/2014/main" id="{5B8A42A5-00F2-440E-9496-EF9221326B40}"/>
                </a:ext>
              </a:extLst>
            </p:cNvPr>
            <p:cNvSpPr/>
            <p:nvPr/>
          </p:nvSpPr>
          <p:spPr>
            <a:xfrm>
              <a:off x="4067344" y="1485227"/>
              <a:ext cx="1736254" cy="382760"/>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rtl="0">
                <a:spcBef>
                  <a:spcPts val="0"/>
                </a:spcBef>
                <a:spcAft>
                  <a:spcPts val="0"/>
                </a:spcAft>
                <a:buNone/>
              </a:pPr>
              <a:r>
                <a:rPr lang="hi-IN" sz="1500" dirty="0">
                  <a:solidFill>
                    <a:schemeClr val="tx1"/>
                  </a:solidFill>
                  <a:latin typeface="Calibri"/>
                  <a:ea typeface="Calibri"/>
                  <a:cs typeface="Calibri"/>
                  <a:sym typeface="Calibri"/>
                </a:rPr>
                <a:t>खराब स्वच्छता</a:t>
              </a:r>
              <a:endParaRPr lang="hi-IN" sz="1200" dirty="0">
                <a:solidFill>
                  <a:schemeClr val="tx1"/>
                </a:solidFill>
              </a:endParaRPr>
            </a:p>
          </p:txBody>
        </p:sp>
        <p:sp>
          <p:nvSpPr>
            <p:cNvPr id="37" name="Rounded Rectangle 23">
              <a:extLst>
                <a:ext uri="{FF2B5EF4-FFF2-40B4-BE49-F238E27FC236}">
                  <a16:creationId xmlns:a16="http://schemas.microsoft.com/office/drawing/2014/main" id="{3F273463-4406-43AD-BE51-F6F4FC408492}"/>
                </a:ext>
              </a:extLst>
            </p:cNvPr>
            <p:cNvSpPr/>
            <p:nvPr/>
          </p:nvSpPr>
          <p:spPr>
            <a:xfrm>
              <a:off x="4067345" y="1956584"/>
              <a:ext cx="1745120" cy="367114"/>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i-IN" altLang="en-US" sz="1600" b="0" i="0" u="none" strike="noStrike" cap="none" normalizeH="0" baseline="0" dirty="0">
                  <a:ln>
                    <a:noFill/>
                  </a:ln>
                  <a:solidFill>
                    <a:srgbClr val="202124"/>
                  </a:solidFill>
                  <a:effectLst/>
                  <a:latin typeface="inherit"/>
                  <a:cs typeface="Mangal" panose="02040503050203030202" pitchFamily="18" charset="0"/>
                </a:rPr>
                <a:t>पानी की कमी</a:t>
              </a:r>
              <a:r>
                <a:rPr kumimoji="0" lang="hi-IN" altLang="en-US" sz="1050" b="0" i="0" u="none" strike="noStrike" cap="none" normalizeH="0" baseline="0" dirty="0">
                  <a:ln>
                    <a:noFill/>
                  </a:ln>
                  <a:solidFill>
                    <a:schemeClr val="tx1"/>
                  </a:solidFill>
                  <a:effectLst/>
                  <a:cs typeface="Mangal" panose="02040503050203030202" pitchFamily="18" charset="0"/>
                </a:rPr>
                <a:t> </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cxnSp>
          <p:nvCxnSpPr>
            <p:cNvPr id="39" name="Straight Arrow Connector 38">
              <a:extLst>
                <a:ext uri="{FF2B5EF4-FFF2-40B4-BE49-F238E27FC236}">
                  <a16:creationId xmlns:a16="http://schemas.microsoft.com/office/drawing/2014/main" id="{57BA8C75-762A-4370-BA78-CCC7706C6C81}"/>
                </a:ext>
              </a:extLst>
            </p:cNvPr>
            <p:cNvCxnSpPr>
              <a:cxnSpLocks/>
            </p:cNvCxnSpPr>
            <p:nvPr/>
          </p:nvCxnSpPr>
          <p:spPr>
            <a:xfrm>
              <a:off x="1701800" y="1423486"/>
              <a:ext cx="0" cy="10199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9B6A59FD-53B7-4F38-BEEE-AFDAE25ACEBF}"/>
                </a:ext>
              </a:extLst>
            </p:cNvPr>
            <p:cNvCxnSpPr>
              <a:cxnSpLocks/>
            </p:cNvCxnSpPr>
            <p:nvPr/>
          </p:nvCxnSpPr>
          <p:spPr>
            <a:xfrm>
              <a:off x="3721100" y="1423486"/>
              <a:ext cx="0" cy="10199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DBF9C74F-B1D1-4141-B3F9-22DCAD247D34}"/>
                </a:ext>
              </a:extLst>
            </p:cNvPr>
            <p:cNvCxnSpPr>
              <a:cxnSpLocks/>
            </p:cNvCxnSpPr>
            <p:nvPr/>
          </p:nvCxnSpPr>
          <p:spPr>
            <a:xfrm>
              <a:off x="6111617" y="1423486"/>
              <a:ext cx="0" cy="10199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0B88350F-6BB8-44A4-8E1E-4B805E6FA2EB}"/>
                </a:ext>
              </a:extLst>
            </p:cNvPr>
            <p:cNvCxnSpPr>
              <a:cxnSpLocks/>
            </p:cNvCxnSpPr>
            <p:nvPr/>
          </p:nvCxnSpPr>
          <p:spPr>
            <a:xfrm>
              <a:off x="8318500" y="1411733"/>
              <a:ext cx="0" cy="10199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7845D056-46F0-49E5-8278-1496B020D4A1}"/>
                </a:ext>
              </a:extLst>
            </p:cNvPr>
            <p:cNvCxnSpPr>
              <a:cxnSpLocks/>
            </p:cNvCxnSpPr>
            <p:nvPr/>
          </p:nvCxnSpPr>
          <p:spPr>
            <a:xfrm>
              <a:off x="9997142" y="1354919"/>
              <a:ext cx="0" cy="10199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14316579-00E0-4699-B174-E77B53F86D71}"/>
                </a:ext>
              </a:extLst>
            </p:cNvPr>
            <p:cNvCxnSpPr>
              <a:cxnSpLocks/>
            </p:cNvCxnSpPr>
            <p:nvPr/>
          </p:nvCxnSpPr>
          <p:spPr>
            <a:xfrm>
              <a:off x="2311400" y="3424950"/>
              <a:ext cx="0" cy="1524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C3154525-5DF1-4B14-998A-77FAE2173199}"/>
                </a:ext>
              </a:extLst>
            </p:cNvPr>
            <p:cNvCxnSpPr>
              <a:cxnSpLocks/>
            </p:cNvCxnSpPr>
            <p:nvPr/>
          </p:nvCxnSpPr>
          <p:spPr>
            <a:xfrm>
              <a:off x="4098212" y="3448998"/>
              <a:ext cx="0" cy="1524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C16C1518-FC74-4217-971A-3A223429B0DF}"/>
                </a:ext>
              </a:extLst>
            </p:cNvPr>
            <p:cNvCxnSpPr>
              <a:cxnSpLocks/>
            </p:cNvCxnSpPr>
            <p:nvPr/>
          </p:nvCxnSpPr>
          <p:spPr>
            <a:xfrm>
              <a:off x="5936392" y="3448998"/>
              <a:ext cx="0" cy="1524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A1BD4162-D0C2-4C05-840E-16C7B0D2608C}"/>
                </a:ext>
              </a:extLst>
            </p:cNvPr>
            <p:cNvCxnSpPr>
              <a:cxnSpLocks/>
            </p:cNvCxnSpPr>
            <p:nvPr/>
          </p:nvCxnSpPr>
          <p:spPr>
            <a:xfrm>
              <a:off x="8050298" y="3443595"/>
              <a:ext cx="0" cy="1524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E92C0A2E-2204-4E83-A4D7-F86A11049619}"/>
                </a:ext>
              </a:extLst>
            </p:cNvPr>
            <p:cNvCxnSpPr>
              <a:cxnSpLocks/>
            </p:cNvCxnSpPr>
            <p:nvPr/>
          </p:nvCxnSpPr>
          <p:spPr>
            <a:xfrm>
              <a:off x="9997488" y="3443595"/>
              <a:ext cx="0" cy="1524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51A60BDF-BFD8-4046-B60F-9681A6CC6852}"/>
                </a:ext>
              </a:extLst>
            </p:cNvPr>
            <p:cNvCxnSpPr>
              <a:cxnSpLocks/>
            </p:cNvCxnSpPr>
            <p:nvPr/>
          </p:nvCxnSpPr>
          <p:spPr>
            <a:xfrm flipH="1">
              <a:off x="2826650" y="5378101"/>
              <a:ext cx="6698" cy="2130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DE05139A-CA2C-41BA-A867-99A48596EFB3}"/>
                </a:ext>
              </a:extLst>
            </p:cNvPr>
            <p:cNvCxnSpPr>
              <a:cxnSpLocks/>
            </p:cNvCxnSpPr>
            <p:nvPr/>
          </p:nvCxnSpPr>
          <p:spPr>
            <a:xfrm>
              <a:off x="9118600" y="5322438"/>
              <a:ext cx="0" cy="3776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64EB96CB-79E9-462A-A629-79B785A92F50}"/>
                </a:ext>
              </a:extLst>
            </p:cNvPr>
            <p:cNvCxnSpPr>
              <a:cxnSpLocks/>
            </p:cNvCxnSpPr>
            <p:nvPr/>
          </p:nvCxnSpPr>
          <p:spPr>
            <a:xfrm>
              <a:off x="454819" y="505083"/>
              <a:ext cx="2381" cy="5633323"/>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21CB769C-4EF5-4363-936C-7FD24F9BFEC2}"/>
                </a:ext>
              </a:extLst>
            </p:cNvPr>
            <p:cNvCxnSpPr>
              <a:cxnSpLocks/>
            </p:cNvCxnSpPr>
            <p:nvPr/>
          </p:nvCxnSpPr>
          <p:spPr>
            <a:xfrm>
              <a:off x="11785600" y="493207"/>
              <a:ext cx="0" cy="5774241"/>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A3C06233-7300-4B69-A882-FECEA90046B7}"/>
                </a:ext>
              </a:extLst>
            </p:cNvPr>
            <p:cNvCxnSpPr>
              <a:cxnSpLocks/>
            </p:cNvCxnSpPr>
            <p:nvPr/>
          </p:nvCxnSpPr>
          <p:spPr>
            <a:xfrm>
              <a:off x="454819" y="6137615"/>
              <a:ext cx="33855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150992AF-77E6-43FA-8E4E-F84F7192495F}"/>
                </a:ext>
              </a:extLst>
            </p:cNvPr>
            <p:cNvCxnSpPr>
              <a:cxnSpLocks/>
            </p:cNvCxnSpPr>
            <p:nvPr/>
          </p:nvCxnSpPr>
          <p:spPr>
            <a:xfrm>
              <a:off x="10452845" y="6245191"/>
              <a:ext cx="133275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D6502C3F-E9E7-4B65-A174-36AAC08E3383}"/>
                </a:ext>
              </a:extLst>
            </p:cNvPr>
            <p:cNvCxnSpPr>
              <a:cxnSpLocks/>
            </p:cNvCxnSpPr>
            <p:nvPr/>
          </p:nvCxnSpPr>
          <p:spPr>
            <a:xfrm flipH="1" flipV="1">
              <a:off x="7837714" y="493207"/>
              <a:ext cx="3947886" cy="118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2124E1C9-182C-4BB2-8F59-53821C5AFD20}"/>
                </a:ext>
              </a:extLst>
            </p:cNvPr>
            <p:cNvCxnSpPr>
              <a:cxnSpLocks/>
            </p:cNvCxnSpPr>
            <p:nvPr/>
          </p:nvCxnSpPr>
          <p:spPr>
            <a:xfrm>
              <a:off x="454819" y="505083"/>
              <a:ext cx="398762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8D00C0D5-85A2-439F-9D1A-B4860FD1EC9B}"/>
                </a:ext>
              </a:extLst>
            </p:cNvPr>
            <p:cNvCxnSpPr>
              <a:stCxn id="24" idx="3"/>
            </p:cNvCxnSpPr>
            <p:nvPr/>
          </p:nvCxnSpPr>
          <p:spPr>
            <a:xfrm flipV="1">
              <a:off x="1978112" y="4210763"/>
              <a:ext cx="303084" cy="2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CF3E0D1D-D581-44FE-954A-BAD41FD8DE4B}"/>
                </a:ext>
              </a:extLst>
            </p:cNvPr>
            <p:cNvCxnSpPr>
              <a:cxnSpLocks/>
            </p:cNvCxnSpPr>
            <p:nvPr/>
          </p:nvCxnSpPr>
          <p:spPr>
            <a:xfrm flipV="1">
              <a:off x="3730576" y="4225926"/>
              <a:ext cx="303085" cy="2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3F6A8384-8630-4349-844E-C841764813C0}"/>
                </a:ext>
              </a:extLst>
            </p:cNvPr>
            <p:cNvCxnSpPr>
              <a:cxnSpLocks/>
            </p:cNvCxnSpPr>
            <p:nvPr/>
          </p:nvCxnSpPr>
          <p:spPr>
            <a:xfrm flipV="1">
              <a:off x="5568756" y="4225334"/>
              <a:ext cx="303085" cy="2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53EF91B9-9729-492D-BAF7-0590FFD906FE}"/>
                </a:ext>
              </a:extLst>
            </p:cNvPr>
            <p:cNvCxnSpPr>
              <a:cxnSpLocks/>
            </p:cNvCxnSpPr>
            <p:nvPr/>
          </p:nvCxnSpPr>
          <p:spPr>
            <a:xfrm>
              <a:off x="7866480" y="3727696"/>
              <a:ext cx="20138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FA236919-92B3-41B1-837C-F01D85407B84}"/>
                </a:ext>
              </a:extLst>
            </p:cNvPr>
            <p:cNvCxnSpPr>
              <a:cxnSpLocks/>
            </p:cNvCxnSpPr>
            <p:nvPr/>
          </p:nvCxnSpPr>
          <p:spPr>
            <a:xfrm>
              <a:off x="7866480" y="4512278"/>
              <a:ext cx="16993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2" name="Rounded Rectangle 111">
              <a:extLst>
                <a:ext uri="{FF2B5EF4-FFF2-40B4-BE49-F238E27FC236}">
                  <a16:creationId xmlns:a16="http://schemas.microsoft.com/office/drawing/2014/main" id="{2C47A00D-E9EE-47A1-8D5D-C071988990BA}"/>
                </a:ext>
              </a:extLst>
            </p:cNvPr>
            <p:cNvSpPr/>
            <p:nvPr/>
          </p:nvSpPr>
          <p:spPr>
            <a:xfrm>
              <a:off x="10207234" y="4210763"/>
              <a:ext cx="1547988" cy="860098"/>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rtl="0">
                <a:spcBef>
                  <a:spcPts val="0"/>
                </a:spcBef>
                <a:spcAft>
                  <a:spcPts val="0"/>
                </a:spcAft>
                <a:buNone/>
              </a:pPr>
              <a:r>
                <a:rPr lang="hi-IN" sz="1400" dirty="0">
                  <a:solidFill>
                    <a:schemeClr val="tx1"/>
                  </a:solidFill>
                  <a:latin typeface="Calibri"/>
                  <a:ea typeface="Calibri"/>
                  <a:cs typeface="Calibri"/>
                  <a:sym typeface="Calibri"/>
                </a:rPr>
                <a:t>पोषक तत्वों की मांग पूरी नहीं होना</a:t>
              </a:r>
            </a:p>
          </p:txBody>
        </p:sp>
        <p:cxnSp>
          <p:nvCxnSpPr>
            <p:cNvPr id="63" name="Straight Arrow Connector 62">
              <a:extLst>
                <a:ext uri="{FF2B5EF4-FFF2-40B4-BE49-F238E27FC236}">
                  <a16:creationId xmlns:a16="http://schemas.microsoft.com/office/drawing/2014/main" id="{E3F1E07F-DF9D-4A0D-BDD2-0F70CA53628E}"/>
                </a:ext>
              </a:extLst>
            </p:cNvPr>
            <p:cNvCxnSpPr>
              <a:cxnSpLocks/>
            </p:cNvCxnSpPr>
            <p:nvPr/>
          </p:nvCxnSpPr>
          <p:spPr>
            <a:xfrm flipH="1" flipV="1">
              <a:off x="9989448" y="4593732"/>
              <a:ext cx="174812" cy="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74B499C0-16AF-4DE6-91E8-86F30417CA8C}"/>
                </a:ext>
              </a:extLst>
            </p:cNvPr>
            <p:cNvCxnSpPr>
              <a:cxnSpLocks/>
            </p:cNvCxnSpPr>
            <p:nvPr/>
          </p:nvCxnSpPr>
          <p:spPr>
            <a:xfrm flipH="1">
              <a:off x="8050298" y="4091791"/>
              <a:ext cx="18423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F0AD3845-8CA8-4758-BEDD-85C485D682F5}"/>
                </a:ext>
              </a:extLst>
            </p:cNvPr>
            <p:cNvCxnSpPr>
              <a:cxnSpLocks/>
              <a:stCxn id="29" idx="1"/>
            </p:cNvCxnSpPr>
            <p:nvPr/>
          </p:nvCxnSpPr>
          <p:spPr>
            <a:xfrm flipH="1" flipV="1">
              <a:off x="9997142" y="3763237"/>
              <a:ext cx="210092" cy="25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8F9CE696-D954-47B8-98A2-1AA77C7EB33D}"/>
                </a:ext>
              </a:extLst>
            </p:cNvPr>
            <p:cNvCxnSpPr>
              <a:cxnSpLocks/>
            </p:cNvCxnSpPr>
            <p:nvPr/>
          </p:nvCxnSpPr>
          <p:spPr>
            <a:xfrm flipH="1">
              <a:off x="3759328" y="1857882"/>
              <a:ext cx="26978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5D68797E-D850-416D-B7E3-85AB0D3D6D47}"/>
                </a:ext>
              </a:extLst>
            </p:cNvPr>
            <p:cNvCxnSpPr>
              <a:cxnSpLocks/>
            </p:cNvCxnSpPr>
            <p:nvPr/>
          </p:nvCxnSpPr>
          <p:spPr>
            <a:xfrm flipH="1">
              <a:off x="3754566" y="2168325"/>
              <a:ext cx="26978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EB71BC2B-9929-492D-BF80-D16259E036DF}"/>
                </a:ext>
              </a:extLst>
            </p:cNvPr>
            <p:cNvCxnSpPr>
              <a:cxnSpLocks/>
            </p:cNvCxnSpPr>
            <p:nvPr/>
          </p:nvCxnSpPr>
          <p:spPr>
            <a:xfrm flipV="1">
              <a:off x="3358290" y="2232938"/>
              <a:ext cx="303085" cy="2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69" name="Rectangle 68"/>
          <p:cNvSpPr/>
          <p:nvPr/>
        </p:nvSpPr>
        <p:spPr>
          <a:xfrm>
            <a:off x="626028" y="117687"/>
            <a:ext cx="8183165" cy="798943"/>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lnSpc>
                <a:spcPct val="90000"/>
              </a:lnSpc>
              <a:spcBef>
                <a:spcPct val="0"/>
              </a:spcBef>
            </a:pPr>
            <a:r>
              <a:rPr lang="en" sz="3600" dirty="0"/>
              <a:t>बहुआयामी गरीबी और कुपोषण</a:t>
            </a:r>
            <a:endParaRPr lang="en-IN" sz="3600" b="1" dirty="0">
              <a:solidFill>
                <a:schemeClr val="bg1"/>
              </a:solidFill>
              <a:latin typeface="+mj-lt"/>
              <a:ea typeface="+mj-ea"/>
              <a:cs typeface="+mj-cs"/>
            </a:endParaRPr>
          </a:p>
        </p:txBody>
      </p:sp>
      <p:sp>
        <p:nvSpPr>
          <p:cNvPr id="70" name="Rounded Rectangle 26">
            <a:extLst>
              <a:ext uri="{FF2B5EF4-FFF2-40B4-BE49-F238E27FC236}">
                <a16:creationId xmlns:a16="http://schemas.microsoft.com/office/drawing/2014/main" id="{BCF6F1D9-0CED-C1AF-A6D2-E0D39D2871B0}"/>
              </a:ext>
            </a:extLst>
          </p:cNvPr>
          <p:cNvSpPr/>
          <p:nvPr/>
        </p:nvSpPr>
        <p:spPr>
          <a:xfrm>
            <a:off x="2828565" y="2138295"/>
            <a:ext cx="1080553" cy="623734"/>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i-IN" sz="1400" i="0" dirty="0">
                <a:solidFill>
                  <a:srgbClr val="202124"/>
                </a:solidFill>
                <a:effectLst/>
                <a:latin typeface="arial" panose="020B0604020202020204" pitchFamily="34" charset="0"/>
              </a:rPr>
              <a:t>कम</a:t>
            </a:r>
            <a:r>
              <a:rPr lang="en-IN" sz="1400" i="0" dirty="0">
                <a:solidFill>
                  <a:srgbClr val="202124"/>
                </a:solidFill>
                <a:effectLst/>
                <a:latin typeface="arial" panose="020B0604020202020204" pitchFamily="34" charset="0"/>
              </a:rPr>
              <a:t> </a:t>
            </a:r>
            <a:r>
              <a:rPr lang="hi-IN" sz="1400" i="0" dirty="0">
                <a:solidFill>
                  <a:srgbClr val="202124"/>
                </a:solidFill>
                <a:effectLst/>
                <a:latin typeface="arial" panose="020B0604020202020204" pitchFamily="34" charset="0"/>
              </a:rPr>
              <a:t>साफ़-सफाई</a:t>
            </a:r>
            <a:r>
              <a:rPr lang="en-IN" sz="1400" i="0" dirty="0">
                <a:solidFill>
                  <a:srgbClr val="202124"/>
                </a:solidFill>
                <a:effectLst/>
                <a:latin typeface="arial" panose="020B0604020202020204" pitchFamily="34" charset="0"/>
              </a:rPr>
              <a:t> /</a:t>
            </a:r>
            <a:r>
              <a:rPr lang="hi-IN" sz="1400" i="0" dirty="0">
                <a:solidFill>
                  <a:srgbClr val="202124"/>
                </a:solidFill>
                <a:effectLst/>
                <a:latin typeface="arial" panose="020B0604020202020204" pitchFamily="34" charset="0"/>
              </a:rPr>
              <a:t> स्वच्छता</a:t>
            </a:r>
            <a:endParaRPr lang="en-US" sz="1400" dirty="0">
              <a:solidFill>
                <a:schemeClr val="tx1"/>
              </a:solidFill>
            </a:endParaRPr>
          </a:p>
        </p:txBody>
      </p:sp>
    </p:spTree>
    <p:extLst>
      <p:ext uri="{BB962C8B-B14F-4D97-AF65-F5344CB8AC3E}">
        <p14:creationId xmlns:p14="http://schemas.microsoft.com/office/powerpoint/2010/main" val="2533618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02456"/>
            <a:ext cx="10515600" cy="729384"/>
          </a:xfrm>
        </p:spPr>
        <p:style>
          <a:lnRef idx="0">
            <a:schemeClr val="accent4"/>
          </a:lnRef>
          <a:fillRef idx="3">
            <a:schemeClr val="accent4"/>
          </a:fillRef>
          <a:effectRef idx="3">
            <a:schemeClr val="accent4"/>
          </a:effectRef>
          <a:fontRef idx="minor">
            <a:schemeClr val="lt1"/>
          </a:fontRef>
        </p:style>
        <p:txBody>
          <a:bodyPr rtlCol="0" anchor="ctr">
            <a:normAutofit fontScale="90000"/>
          </a:bodyPr>
          <a:lstStyle/>
          <a:p>
            <a:br>
              <a:rPr lang="en" sz="3200" dirty="0"/>
            </a:br>
            <a:r>
              <a:rPr lang="en" sz="3200" b="1" dirty="0">
                <a:effectLst>
                  <a:outerShdw blurRad="38100" dist="38100" dir="2700000" algn="tl">
                    <a:srgbClr val="000000">
                      <a:alpha val="43137"/>
                    </a:srgbClr>
                  </a:outerShdw>
                </a:effectLst>
                <a:latin typeface="Mangal" panose="02040503050203030202" pitchFamily="18" charset="0"/>
                <a:cs typeface="Mangal" panose="02040503050203030202" pitchFamily="18" charset="0"/>
              </a:rPr>
              <a:t>राष्ट्रीय FNHW संसाधन पैकेज के अंतर्गत विषयवस्तु</a:t>
            </a:r>
            <a:br>
              <a:rPr lang="en-US" sz="3600" b="1" dirty="0">
                <a:solidFill>
                  <a:schemeClr val="bg1"/>
                </a:solidFill>
                <a:latin typeface="+mj-lt"/>
              </a:rPr>
            </a:br>
            <a:r>
              <a:rPr lang="en-US" sz="3600" b="1" dirty="0">
                <a:solidFill>
                  <a:schemeClr val="bg1"/>
                </a:solidFill>
                <a:latin typeface="+mj-lt"/>
              </a:rPr>
              <a:t> </a:t>
            </a:r>
            <a:endParaRPr lang="en-IN" sz="3600" b="1" dirty="0">
              <a:solidFill>
                <a:schemeClr val="bg1"/>
              </a:solidFill>
              <a:latin typeface="+mj-lt"/>
            </a:endParaRPr>
          </a:p>
        </p:txBody>
      </p:sp>
      <p:graphicFrame>
        <p:nvGraphicFramePr>
          <p:cNvPr id="4" name="Table 3"/>
          <p:cNvGraphicFramePr>
            <a:graphicFrameLocks noGrp="1"/>
          </p:cNvGraphicFramePr>
          <p:nvPr>
            <p:extLst>
              <p:ext uri="{D42A27DB-BD31-4B8C-83A1-F6EECF244321}">
                <p14:modId xmlns:p14="http://schemas.microsoft.com/office/powerpoint/2010/main" val="2248749777"/>
              </p:ext>
            </p:extLst>
          </p:nvPr>
        </p:nvGraphicFramePr>
        <p:xfrm>
          <a:off x="838200" y="1978837"/>
          <a:ext cx="5151438" cy="3536745"/>
        </p:xfrm>
        <a:graphic>
          <a:graphicData uri="http://schemas.openxmlformats.org/drawingml/2006/table">
            <a:tbl>
              <a:tblPr>
                <a:tableStyleId>{638B1855-1B75-4FBE-930C-398BA8C253C6}</a:tableStyleId>
              </a:tblPr>
              <a:tblGrid>
                <a:gridCol w="5151438">
                  <a:extLst>
                    <a:ext uri="{9D8B030D-6E8A-4147-A177-3AD203B41FA5}">
                      <a16:colId xmlns:a16="http://schemas.microsoft.com/office/drawing/2014/main" val="3851075592"/>
                    </a:ext>
                  </a:extLst>
                </a:gridCol>
              </a:tblGrid>
              <a:tr h="245737">
                <a:tc>
                  <a:txBody>
                    <a:bodyPr/>
                    <a:lstStyle/>
                    <a:p>
                      <a:pPr algn="l" fontAlgn="ctr">
                        <a:lnSpc>
                          <a:spcPct val="150000"/>
                        </a:lnSpc>
                      </a:pPr>
                      <a:endParaRPr lang="en-IN" sz="1800" b="0" i="0" u="none" strike="noStrike" dirty="0">
                        <a:solidFill>
                          <a:srgbClr val="000000"/>
                        </a:solidFill>
                        <a:effectLst/>
                        <a:latin typeface="Calibri" panose="020F0502020204030204" pitchFamily="34" charset="0"/>
                      </a:endParaRPr>
                    </a:p>
                  </a:txBody>
                  <a:tcPr marL="5994" marR="5994" marT="5994" marB="0" anchor="ctr"/>
                </a:tc>
                <a:extLst>
                  <a:ext uri="{0D108BD9-81ED-4DB2-BD59-A6C34878D82A}">
                    <a16:rowId xmlns:a16="http://schemas.microsoft.com/office/drawing/2014/main" val="3523012776"/>
                  </a:ext>
                </a:extLst>
              </a:tr>
              <a:tr h="245737">
                <a:tc>
                  <a:txBody>
                    <a:bodyPr/>
                    <a:lstStyle/>
                    <a:p>
                      <a:pPr algn="l" fontAlgn="b">
                        <a:lnSpc>
                          <a:spcPct val="150000"/>
                        </a:lnSpc>
                      </a:pPr>
                      <a:endParaRPr lang="en-US" sz="1800" b="0" i="0" u="none" strike="noStrike" dirty="0">
                        <a:solidFill>
                          <a:srgbClr val="000000"/>
                        </a:solidFill>
                        <a:effectLst/>
                        <a:latin typeface="Calibri" panose="020F0502020204030204" pitchFamily="34" charset="0"/>
                      </a:endParaRPr>
                    </a:p>
                  </a:txBody>
                  <a:tcPr marL="5994" marR="5994" marT="5994" marB="0" anchor="b"/>
                </a:tc>
                <a:extLst>
                  <a:ext uri="{0D108BD9-81ED-4DB2-BD59-A6C34878D82A}">
                    <a16:rowId xmlns:a16="http://schemas.microsoft.com/office/drawing/2014/main" val="3666227533"/>
                  </a:ext>
                </a:extLst>
              </a:tr>
              <a:tr h="281698">
                <a:tc>
                  <a:txBody>
                    <a:bodyPr/>
                    <a:lstStyle/>
                    <a:p>
                      <a:pPr marL="0" marR="0" indent="0" algn="l" defTabSz="914400" rtl="0" eaLnBrk="1" fontAlgn="b" latinLnBrk="0" hangingPunct="1">
                        <a:lnSpc>
                          <a:spcPct val="150000"/>
                        </a:lnSpc>
                        <a:spcBef>
                          <a:spcPts val="0"/>
                        </a:spcBef>
                        <a:spcAft>
                          <a:spcPts val="0"/>
                        </a:spcAft>
                        <a:buClrTx/>
                        <a:buSzTx/>
                        <a:buFontTx/>
                        <a:buNone/>
                        <a:tabLst/>
                        <a:defRPr/>
                      </a:pPr>
                      <a:endParaRPr lang="en-IN" sz="1800" b="0" i="0" u="none" strike="noStrike" dirty="0">
                        <a:solidFill>
                          <a:srgbClr val="000000"/>
                        </a:solidFill>
                        <a:effectLst/>
                        <a:latin typeface="Calibri" panose="020F0502020204030204" pitchFamily="34" charset="0"/>
                      </a:endParaRPr>
                    </a:p>
                  </a:txBody>
                  <a:tcPr marL="5994" marR="5994" marT="5994" marB="0" anchor="b"/>
                </a:tc>
                <a:extLst>
                  <a:ext uri="{0D108BD9-81ED-4DB2-BD59-A6C34878D82A}">
                    <a16:rowId xmlns:a16="http://schemas.microsoft.com/office/drawing/2014/main" val="3132105822"/>
                  </a:ext>
                </a:extLst>
              </a:tr>
              <a:tr h="275705">
                <a:tc>
                  <a:txBody>
                    <a:bodyPr/>
                    <a:lstStyle/>
                    <a:p>
                      <a:pPr marL="0" marR="0" indent="0" algn="l" defTabSz="914400" rtl="0" eaLnBrk="1" fontAlgn="b" latinLnBrk="0" hangingPunct="1">
                        <a:lnSpc>
                          <a:spcPct val="150000"/>
                        </a:lnSpc>
                        <a:spcBef>
                          <a:spcPts val="0"/>
                        </a:spcBef>
                        <a:spcAft>
                          <a:spcPts val="0"/>
                        </a:spcAft>
                        <a:buClrTx/>
                        <a:buSzTx/>
                        <a:buFontTx/>
                        <a:buNone/>
                        <a:tabLst/>
                        <a:defRPr/>
                      </a:pPr>
                      <a:endParaRPr lang="en-IN" sz="1800" b="0" i="0" u="none" strike="noStrike" dirty="0">
                        <a:solidFill>
                          <a:srgbClr val="000000"/>
                        </a:solidFill>
                        <a:effectLst/>
                        <a:latin typeface="Calibri" panose="020F0502020204030204" pitchFamily="34" charset="0"/>
                      </a:endParaRPr>
                    </a:p>
                  </a:txBody>
                  <a:tcPr marL="5994" marR="5994" marT="5994" marB="0" anchor="b"/>
                </a:tc>
                <a:extLst>
                  <a:ext uri="{0D108BD9-81ED-4DB2-BD59-A6C34878D82A}">
                    <a16:rowId xmlns:a16="http://schemas.microsoft.com/office/drawing/2014/main" val="2267976215"/>
                  </a:ext>
                </a:extLst>
              </a:tr>
              <a:tr h="227756">
                <a:tc>
                  <a:txBody>
                    <a:bodyPr/>
                    <a:lstStyle/>
                    <a:p>
                      <a:pPr marL="0" marR="0" indent="0" algn="l" defTabSz="914400" rtl="0" eaLnBrk="1" fontAlgn="b" latinLnBrk="0" hangingPunct="1">
                        <a:lnSpc>
                          <a:spcPct val="150000"/>
                        </a:lnSpc>
                        <a:spcBef>
                          <a:spcPts val="0"/>
                        </a:spcBef>
                        <a:spcAft>
                          <a:spcPts val="0"/>
                        </a:spcAft>
                        <a:buClrTx/>
                        <a:buSzTx/>
                        <a:buFontTx/>
                        <a:buNone/>
                        <a:tabLst/>
                        <a:defRPr/>
                      </a:pPr>
                      <a:endParaRPr lang="en-IN" sz="1800" b="0" i="0" u="none" strike="noStrike" dirty="0">
                        <a:solidFill>
                          <a:srgbClr val="000000"/>
                        </a:solidFill>
                        <a:effectLst/>
                        <a:latin typeface="Calibri" panose="020F0502020204030204" pitchFamily="34" charset="0"/>
                      </a:endParaRPr>
                    </a:p>
                  </a:txBody>
                  <a:tcPr marL="5994" marR="5994" marT="5994" marB="0" anchor="b"/>
                </a:tc>
                <a:extLst>
                  <a:ext uri="{0D108BD9-81ED-4DB2-BD59-A6C34878D82A}">
                    <a16:rowId xmlns:a16="http://schemas.microsoft.com/office/drawing/2014/main" val="2439369230"/>
                  </a:ext>
                </a:extLst>
              </a:tr>
              <a:tr h="263717">
                <a:tc>
                  <a:txBody>
                    <a:bodyPr/>
                    <a:lstStyle/>
                    <a:p>
                      <a:pPr marL="0" marR="0" indent="0" algn="l" defTabSz="914400" rtl="0" eaLnBrk="1" fontAlgn="b" latinLnBrk="0" hangingPunct="1">
                        <a:lnSpc>
                          <a:spcPct val="150000"/>
                        </a:lnSpc>
                        <a:spcBef>
                          <a:spcPts val="0"/>
                        </a:spcBef>
                        <a:spcAft>
                          <a:spcPts val="0"/>
                        </a:spcAft>
                        <a:buClrTx/>
                        <a:buSzTx/>
                        <a:buFontTx/>
                        <a:buNone/>
                        <a:tabLst/>
                        <a:defRPr/>
                      </a:pPr>
                      <a:endParaRPr lang="en-IN" sz="1800" b="0" i="0" u="none" strike="noStrike" dirty="0">
                        <a:solidFill>
                          <a:srgbClr val="000000"/>
                        </a:solidFill>
                        <a:effectLst/>
                        <a:latin typeface="Calibri" panose="020F0502020204030204" pitchFamily="34" charset="0"/>
                      </a:endParaRPr>
                    </a:p>
                  </a:txBody>
                  <a:tcPr marL="5994" marR="5994" marT="5994" marB="0" anchor="b"/>
                </a:tc>
                <a:extLst>
                  <a:ext uri="{0D108BD9-81ED-4DB2-BD59-A6C34878D82A}">
                    <a16:rowId xmlns:a16="http://schemas.microsoft.com/office/drawing/2014/main" val="110621494"/>
                  </a:ext>
                </a:extLst>
              </a:tr>
              <a:tr h="359615">
                <a:tc>
                  <a:txBody>
                    <a:bodyPr/>
                    <a:lstStyle/>
                    <a:p>
                      <a:pPr marL="0" marR="0" indent="0" algn="l" defTabSz="914400" rtl="0" eaLnBrk="1" fontAlgn="b" latinLnBrk="0" hangingPunct="1">
                        <a:lnSpc>
                          <a:spcPct val="150000"/>
                        </a:lnSpc>
                        <a:spcBef>
                          <a:spcPts val="0"/>
                        </a:spcBef>
                        <a:spcAft>
                          <a:spcPts val="0"/>
                        </a:spcAft>
                        <a:buClrTx/>
                        <a:buSzTx/>
                        <a:buFontTx/>
                        <a:buNone/>
                        <a:tabLst/>
                        <a:defRPr/>
                      </a:pPr>
                      <a:endParaRPr lang="en-IN" sz="1800" b="0" i="0" u="none" strike="noStrike" dirty="0">
                        <a:solidFill>
                          <a:srgbClr val="000000"/>
                        </a:solidFill>
                        <a:effectLst/>
                        <a:latin typeface="Calibri" panose="020F0502020204030204" pitchFamily="34" charset="0"/>
                      </a:endParaRPr>
                    </a:p>
                  </a:txBody>
                  <a:tcPr marL="5994" marR="5994" marT="5994" marB="0" anchor="b"/>
                </a:tc>
                <a:extLst>
                  <a:ext uri="{0D108BD9-81ED-4DB2-BD59-A6C34878D82A}">
                    <a16:rowId xmlns:a16="http://schemas.microsoft.com/office/drawing/2014/main" val="1216432878"/>
                  </a:ext>
                </a:extLst>
              </a:tr>
              <a:tr h="269711">
                <a:tc>
                  <a:txBody>
                    <a:bodyPr/>
                    <a:lstStyle/>
                    <a:p>
                      <a:pPr algn="l" fontAlgn="b">
                        <a:lnSpc>
                          <a:spcPct val="150000"/>
                        </a:lnSpc>
                      </a:pPr>
                      <a:endParaRPr lang="en-IN" sz="1800" b="0" i="0" u="none" strike="noStrike" dirty="0">
                        <a:solidFill>
                          <a:srgbClr val="000000"/>
                        </a:solidFill>
                        <a:effectLst/>
                        <a:latin typeface="Calibri" panose="020F0502020204030204" pitchFamily="34" charset="0"/>
                      </a:endParaRPr>
                    </a:p>
                  </a:txBody>
                  <a:tcPr marL="5994" marR="5994" marT="5994" marB="0" anchor="b"/>
                </a:tc>
                <a:extLst>
                  <a:ext uri="{0D108BD9-81ED-4DB2-BD59-A6C34878D82A}">
                    <a16:rowId xmlns:a16="http://schemas.microsoft.com/office/drawing/2014/main" val="284419173"/>
                  </a:ext>
                </a:extLst>
              </a:tr>
              <a:tr h="269711">
                <a:tc>
                  <a:txBody>
                    <a:bodyPr/>
                    <a:lstStyle/>
                    <a:p>
                      <a:pPr marL="0" marR="0" indent="0" algn="l" defTabSz="914400" rtl="0" eaLnBrk="1" fontAlgn="b" latinLnBrk="0" hangingPunct="1">
                        <a:lnSpc>
                          <a:spcPct val="150000"/>
                        </a:lnSpc>
                        <a:spcBef>
                          <a:spcPts val="0"/>
                        </a:spcBef>
                        <a:spcAft>
                          <a:spcPts val="0"/>
                        </a:spcAft>
                        <a:buClrTx/>
                        <a:buSzTx/>
                        <a:buFontTx/>
                        <a:buNone/>
                        <a:tabLst/>
                        <a:defRPr/>
                      </a:pPr>
                      <a:endParaRPr lang="en-IN" sz="1800" b="0" i="0" u="none" strike="noStrike" dirty="0">
                        <a:solidFill>
                          <a:srgbClr val="000000"/>
                        </a:solidFill>
                        <a:effectLst/>
                        <a:latin typeface="Calibri" panose="020F0502020204030204" pitchFamily="34" charset="0"/>
                      </a:endParaRPr>
                    </a:p>
                  </a:txBody>
                  <a:tcPr marL="5994" marR="5994" marT="5994" marB="0" anchor="b"/>
                </a:tc>
                <a:extLst>
                  <a:ext uri="{0D108BD9-81ED-4DB2-BD59-A6C34878D82A}">
                    <a16:rowId xmlns:a16="http://schemas.microsoft.com/office/drawing/2014/main" val="4116933509"/>
                  </a:ext>
                </a:extLst>
              </a:tr>
              <a:tr h="269711">
                <a:tc>
                  <a:txBody>
                    <a:bodyPr/>
                    <a:lstStyle/>
                    <a:p>
                      <a:pPr marL="0" marR="0" indent="0" algn="l" defTabSz="914400" rtl="0" eaLnBrk="1" fontAlgn="b" latinLnBrk="0" hangingPunct="1">
                        <a:lnSpc>
                          <a:spcPct val="150000"/>
                        </a:lnSpc>
                        <a:spcBef>
                          <a:spcPts val="0"/>
                        </a:spcBef>
                        <a:spcAft>
                          <a:spcPts val="0"/>
                        </a:spcAft>
                        <a:buClrTx/>
                        <a:buSzTx/>
                        <a:buFontTx/>
                        <a:buNone/>
                        <a:tabLst/>
                        <a:defRPr/>
                      </a:pPr>
                      <a:endParaRPr lang="en-IN" sz="1800" b="0" i="0" u="none" strike="noStrike" dirty="0">
                        <a:solidFill>
                          <a:srgbClr val="000000"/>
                        </a:solidFill>
                        <a:effectLst/>
                        <a:latin typeface="Calibri" panose="020F0502020204030204" pitchFamily="34" charset="0"/>
                      </a:endParaRPr>
                    </a:p>
                  </a:txBody>
                  <a:tcPr marL="5994" marR="5994" marT="5994" marB="0" anchor="b"/>
                </a:tc>
                <a:extLst>
                  <a:ext uri="{0D108BD9-81ED-4DB2-BD59-A6C34878D82A}">
                    <a16:rowId xmlns:a16="http://schemas.microsoft.com/office/drawing/2014/main" val="361137933"/>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601865525"/>
              </p:ext>
            </p:extLst>
          </p:nvPr>
        </p:nvGraphicFramePr>
        <p:xfrm>
          <a:off x="6350071" y="2363049"/>
          <a:ext cx="5489503" cy="3047152"/>
        </p:xfrm>
        <a:graphic>
          <a:graphicData uri="http://schemas.openxmlformats.org/drawingml/2006/table">
            <a:tbl>
              <a:tblPr>
                <a:tableStyleId>{638B1855-1B75-4FBE-930C-398BA8C253C6}</a:tableStyleId>
              </a:tblPr>
              <a:tblGrid>
                <a:gridCol w="5489503">
                  <a:extLst>
                    <a:ext uri="{9D8B030D-6E8A-4147-A177-3AD203B41FA5}">
                      <a16:colId xmlns:a16="http://schemas.microsoft.com/office/drawing/2014/main" val="3720467520"/>
                    </a:ext>
                  </a:extLst>
                </a:gridCol>
              </a:tblGrid>
              <a:tr h="413751">
                <a:tc>
                  <a:txBody>
                    <a:bodyPr/>
                    <a:lstStyle/>
                    <a:p>
                      <a:pPr marL="0" marR="0" indent="0" algn="l" defTabSz="914400" rtl="0" eaLnBrk="1" fontAlgn="b" latinLnBrk="0" hangingPunct="1">
                        <a:lnSpc>
                          <a:spcPct val="150000"/>
                        </a:lnSpc>
                        <a:spcBef>
                          <a:spcPts val="0"/>
                        </a:spcBef>
                        <a:spcAft>
                          <a:spcPts val="0"/>
                        </a:spcAft>
                        <a:buClrTx/>
                        <a:buSzTx/>
                        <a:buFontTx/>
                        <a:buNone/>
                        <a:tabLst/>
                        <a:defRPr/>
                      </a:pPr>
                      <a:endParaRPr lang="en-US" sz="1800" b="0" i="0" u="none" strike="noStrike" dirty="0">
                        <a:solidFill>
                          <a:srgbClr val="000000"/>
                        </a:solidFill>
                        <a:effectLst/>
                        <a:latin typeface="Calibri" panose="020F0502020204030204" pitchFamily="34" charset="0"/>
                      </a:endParaRPr>
                    </a:p>
                  </a:txBody>
                  <a:tcPr marL="5994" marR="5994" marT="5994" marB="0" anchor="b"/>
                </a:tc>
                <a:extLst>
                  <a:ext uri="{0D108BD9-81ED-4DB2-BD59-A6C34878D82A}">
                    <a16:rowId xmlns:a16="http://schemas.microsoft.com/office/drawing/2014/main" val="876585535"/>
                  </a:ext>
                </a:extLst>
              </a:tr>
              <a:tr h="500730">
                <a:tc>
                  <a:txBody>
                    <a:bodyPr/>
                    <a:lstStyle/>
                    <a:p>
                      <a:pPr algn="l" fontAlgn="ctr">
                        <a:lnSpc>
                          <a:spcPct val="150000"/>
                        </a:lnSpc>
                      </a:pPr>
                      <a:endParaRPr lang="en-US" sz="1800" b="0" i="0" u="none" strike="noStrike" dirty="0">
                        <a:solidFill>
                          <a:srgbClr val="000000"/>
                        </a:solidFill>
                        <a:effectLst/>
                        <a:latin typeface="Calibri" panose="020F0502020204030204" pitchFamily="34" charset="0"/>
                      </a:endParaRPr>
                    </a:p>
                  </a:txBody>
                  <a:tcPr marL="5994" marR="5994" marT="5994" marB="0" anchor="ctr"/>
                </a:tc>
                <a:extLst>
                  <a:ext uri="{0D108BD9-81ED-4DB2-BD59-A6C34878D82A}">
                    <a16:rowId xmlns:a16="http://schemas.microsoft.com/office/drawing/2014/main" val="2997726837"/>
                  </a:ext>
                </a:extLst>
              </a:tr>
              <a:tr h="452898">
                <a:tc>
                  <a:txBody>
                    <a:bodyPr/>
                    <a:lstStyle/>
                    <a:p>
                      <a:pPr algn="l" fontAlgn="b">
                        <a:lnSpc>
                          <a:spcPct val="150000"/>
                        </a:lnSpc>
                      </a:pPr>
                      <a:endParaRPr lang="en-IN" sz="1800" b="0" i="0" u="none" strike="noStrike" dirty="0">
                        <a:solidFill>
                          <a:srgbClr val="000000"/>
                        </a:solidFill>
                        <a:effectLst/>
                        <a:latin typeface="Calibri" panose="020F0502020204030204" pitchFamily="34" charset="0"/>
                      </a:endParaRPr>
                    </a:p>
                  </a:txBody>
                  <a:tcPr marL="5994" marR="5994" marT="5994" marB="0" anchor="b"/>
                </a:tc>
                <a:extLst>
                  <a:ext uri="{0D108BD9-81ED-4DB2-BD59-A6C34878D82A}">
                    <a16:rowId xmlns:a16="http://schemas.microsoft.com/office/drawing/2014/main" val="416743187"/>
                  </a:ext>
                </a:extLst>
              </a:tr>
              <a:tr h="438520">
                <a:tc>
                  <a:txBody>
                    <a:bodyPr/>
                    <a:lstStyle/>
                    <a:p>
                      <a:pPr marL="0" marR="0" indent="0" algn="l" defTabSz="914400" rtl="0" eaLnBrk="1" fontAlgn="b" latinLnBrk="0" hangingPunct="1">
                        <a:lnSpc>
                          <a:spcPct val="150000"/>
                        </a:lnSpc>
                        <a:spcBef>
                          <a:spcPts val="0"/>
                        </a:spcBef>
                        <a:spcAft>
                          <a:spcPts val="0"/>
                        </a:spcAft>
                        <a:buClrTx/>
                        <a:buSzTx/>
                        <a:buFontTx/>
                        <a:buNone/>
                        <a:tabLst/>
                        <a:defRPr/>
                      </a:pPr>
                      <a:endParaRPr lang="en-IN" sz="1800" b="0" i="0" u="none" strike="noStrike" dirty="0">
                        <a:solidFill>
                          <a:srgbClr val="000000"/>
                        </a:solidFill>
                        <a:effectLst/>
                        <a:latin typeface="Calibri" panose="020F0502020204030204" pitchFamily="34" charset="0"/>
                      </a:endParaRPr>
                    </a:p>
                  </a:txBody>
                  <a:tcPr marL="5994" marR="5994" marT="5994" marB="0" anchor="b"/>
                </a:tc>
                <a:extLst>
                  <a:ext uri="{0D108BD9-81ED-4DB2-BD59-A6C34878D82A}">
                    <a16:rowId xmlns:a16="http://schemas.microsoft.com/office/drawing/2014/main" val="3944072222"/>
                  </a:ext>
                </a:extLst>
              </a:tr>
              <a:tr h="413751">
                <a:tc>
                  <a:txBody>
                    <a:bodyPr/>
                    <a:lstStyle/>
                    <a:p>
                      <a:pPr algn="l" fontAlgn="b">
                        <a:lnSpc>
                          <a:spcPct val="150000"/>
                        </a:lnSpc>
                      </a:pPr>
                      <a:endParaRPr lang="en-IN" sz="1800" b="0" i="0" u="none" strike="noStrike" dirty="0">
                        <a:solidFill>
                          <a:srgbClr val="000000"/>
                        </a:solidFill>
                        <a:effectLst/>
                        <a:latin typeface="Calibri" panose="020F0502020204030204" pitchFamily="34" charset="0"/>
                      </a:endParaRPr>
                    </a:p>
                  </a:txBody>
                  <a:tcPr marL="5994" marR="5994" marT="5994" marB="0" anchor="b"/>
                </a:tc>
                <a:extLst>
                  <a:ext uri="{0D108BD9-81ED-4DB2-BD59-A6C34878D82A}">
                    <a16:rowId xmlns:a16="http://schemas.microsoft.com/office/drawing/2014/main" val="2124903713"/>
                  </a:ext>
                </a:extLst>
              </a:tr>
              <a:tr h="413751">
                <a:tc>
                  <a:txBody>
                    <a:bodyPr/>
                    <a:lstStyle/>
                    <a:p>
                      <a:pPr algn="l" fontAlgn="b">
                        <a:lnSpc>
                          <a:spcPct val="150000"/>
                        </a:lnSpc>
                      </a:pPr>
                      <a:endParaRPr lang="en-IN" sz="1800" b="0" i="0" u="none" strike="noStrike" dirty="0">
                        <a:solidFill>
                          <a:srgbClr val="000000"/>
                        </a:solidFill>
                        <a:effectLst/>
                        <a:latin typeface="Calibri" panose="020F0502020204030204" pitchFamily="34" charset="0"/>
                      </a:endParaRPr>
                    </a:p>
                  </a:txBody>
                  <a:tcPr marL="5994" marR="5994" marT="5994" marB="0" anchor="b"/>
                </a:tc>
                <a:extLst>
                  <a:ext uri="{0D108BD9-81ED-4DB2-BD59-A6C34878D82A}">
                    <a16:rowId xmlns:a16="http://schemas.microsoft.com/office/drawing/2014/main" val="2068594812"/>
                  </a:ext>
                </a:extLst>
              </a:tr>
              <a:tr h="413751">
                <a:tc>
                  <a:txBody>
                    <a:bodyPr/>
                    <a:lstStyle/>
                    <a:p>
                      <a:pPr algn="l" fontAlgn="b">
                        <a:lnSpc>
                          <a:spcPct val="150000"/>
                        </a:lnSpc>
                      </a:pPr>
                      <a:endParaRPr lang="en-IN" sz="1800" u="none" strike="noStrike" kern="1200" dirty="0">
                        <a:solidFill>
                          <a:schemeClr val="lt1"/>
                        </a:solidFill>
                        <a:effectLst/>
                        <a:latin typeface="+mn-lt"/>
                        <a:ea typeface="+mn-ea"/>
                        <a:cs typeface="+mn-cs"/>
                      </a:endParaRPr>
                    </a:p>
                  </a:txBody>
                  <a:tcPr marL="5994" marR="5994" marT="5994" marB="0" anchor="b"/>
                </a:tc>
                <a:extLst>
                  <a:ext uri="{0D108BD9-81ED-4DB2-BD59-A6C34878D82A}">
                    <a16:rowId xmlns:a16="http://schemas.microsoft.com/office/drawing/2014/main" val="2404321758"/>
                  </a:ext>
                </a:extLst>
              </a:tr>
            </a:tbl>
          </a:graphicData>
        </a:graphic>
      </p:graphicFrame>
      <p:pic>
        <p:nvPicPr>
          <p:cNvPr id="7" name="Google Shape;403;p52">
            <a:extLst>
              <a:ext uri="{FF2B5EF4-FFF2-40B4-BE49-F238E27FC236}">
                <a16:creationId xmlns:a16="http://schemas.microsoft.com/office/drawing/2014/main" id="{5008E39C-B8A6-B358-EE0C-26775C0BCA9E}"/>
              </a:ext>
            </a:extLst>
          </p:cNvPr>
          <p:cNvPicPr preferRelativeResize="0"/>
          <p:nvPr/>
        </p:nvPicPr>
        <p:blipFill>
          <a:blip r:embed="rId2">
            <a:alphaModFix/>
          </a:blip>
          <a:stretch>
            <a:fillRect/>
          </a:stretch>
        </p:blipFill>
        <p:spPr>
          <a:xfrm>
            <a:off x="838199" y="1996583"/>
            <a:ext cx="5257801" cy="3956542"/>
          </a:xfrm>
          <a:prstGeom prst="rect">
            <a:avLst/>
          </a:prstGeom>
          <a:noFill/>
          <a:ln>
            <a:noFill/>
          </a:ln>
        </p:spPr>
      </p:pic>
      <p:pic>
        <p:nvPicPr>
          <p:cNvPr id="8" name="Google Shape;404;p52">
            <a:extLst>
              <a:ext uri="{FF2B5EF4-FFF2-40B4-BE49-F238E27FC236}">
                <a16:creationId xmlns:a16="http://schemas.microsoft.com/office/drawing/2014/main" id="{C83A46F7-C09B-5E69-0D39-ECBF4A117E44}"/>
              </a:ext>
            </a:extLst>
          </p:cNvPr>
          <p:cNvPicPr preferRelativeResize="0"/>
          <p:nvPr/>
        </p:nvPicPr>
        <p:blipFill>
          <a:blip r:embed="rId3">
            <a:alphaModFix/>
          </a:blip>
          <a:stretch>
            <a:fillRect/>
          </a:stretch>
        </p:blipFill>
        <p:spPr>
          <a:xfrm>
            <a:off x="6243708" y="2271671"/>
            <a:ext cx="5257801" cy="3243912"/>
          </a:xfrm>
          <a:prstGeom prst="rect">
            <a:avLst/>
          </a:prstGeom>
          <a:noFill/>
          <a:ln>
            <a:noFill/>
          </a:ln>
        </p:spPr>
      </p:pic>
    </p:spTree>
    <p:extLst>
      <p:ext uri="{BB962C8B-B14F-4D97-AF65-F5344CB8AC3E}">
        <p14:creationId xmlns:p14="http://schemas.microsoft.com/office/powerpoint/2010/main" val="9632613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844826" y="429585"/>
            <a:ext cx="9229930" cy="726312"/>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 sz="4000" dirty="0"/>
              <a:t>समुदाय में FNHW के हस्तक्षेप को लागू करना</a:t>
            </a:r>
            <a:endParaRPr lang="en-IN" sz="4000" b="1" dirty="0">
              <a:solidFill>
                <a:schemeClr val="bg1"/>
              </a:solidFill>
              <a:latin typeface="+mj-lt"/>
            </a:endParaRPr>
          </a:p>
        </p:txBody>
      </p:sp>
      <p:sp>
        <p:nvSpPr>
          <p:cNvPr id="3" name="Content Placeholder 2"/>
          <p:cNvSpPr>
            <a:spLocks noGrp="1"/>
          </p:cNvSpPr>
          <p:nvPr>
            <p:ph idx="1"/>
          </p:nvPr>
        </p:nvSpPr>
        <p:spPr>
          <a:xfrm>
            <a:off x="740323" y="1257161"/>
            <a:ext cx="10833368" cy="425731"/>
          </a:xfrm>
        </p:spPr>
        <p:style>
          <a:lnRef idx="1">
            <a:schemeClr val="accent1"/>
          </a:lnRef>
          <a:fillRef idx="2">
            <a:schemeClr val="accent1"/>
          </a:fillRef>
          <a:effectRef idx="1">
            <a:schemeClr val="accent1"/>
          </a:effectRef>
          <a:fontRef idx="minor">
            <a:schemeClr val="dk1"/>
          </a:fontRef>
        </p:style>
        <p:txBody>
          <a:bodyPr>
            <a:normAutofit fontScale="92500" lnSpcReduction="10000"/>
          </a:bodyPr>
          <a:lstStyle/>
          <a:p>
            <a:pPr marL="0" indent="0" algn="ctr">
              <a:buNone/>
            </a:pPr>
            <a:r>
              <a:rPr lang="hi-IN" b="1" dirty="0">
                <a:solidFill>
                  <a:schemeClr val="bg1"/>
                </a:solidFill>
              </a:rPr>
              <a:t>संसाधन सामग्री की सूची</a:t>
            </a:r>
          </a:p>
          <a:p>
            <a:pPr marL="0" indent="0" algn="ctr">
              <a:buNone/>
            </a:pPr>
            <a:endParaRPr lang="en-US" sz="1800" b="1" dirty="0">
              <a:solidFill>
                <a:schemeClr val="bg1"/>
              </a:solidFill>
            </a:endParaRPr>
          </a:p>
          <a:p>
            <a:pPr marL="0" indent="0" algn="ctr">
              <a:buNone/>
            </a:pPr>
            <a:endParaRPr lang="en-IN" sz="1800" b="1" dirty="0">
              <a:solidFill>
                <a:schemeClr val="bg1"/>
              </a:solidFill>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422E5A-0D69-45F0-8F0D-492D47CA7310}" type="slidenum">
              <a:rPr kumimoji="0" lang="en-US" sz="1200" b="0" i="0" u="none" strike="noStrike" kern="1200" cap="none" spc="0" normalizeH="0" baseline="0" noProof="0" smtClean="0">
                <a:ln>
                  <a:noFill/>
                </a:ln>
                <a:solidFill>
                  <a:prstClr val="black">
                    <a:tint val="75000"/>
                  </a:prstClr>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tint val="75000"/>
                </a:prstClr>
              </a:solidFill>
              <a:effectLst/>
              <a:uLnTx/>
              <a:uFillTx/>
              <a:latin typeface="Gill Sans MT"/>
              <a:ea typeface="+mn-ea"/>
              <a:cs typeface="+mn-cs"/>
            </a:endParaRPr>
          </a:p>
        </p:txBody>
      </p:sp>
      <p:sp>
        <p:nvSpPr>
          <p:cNvPr id="6" name="TextBox 5"/>
          <p:cNvSpPr txBox="1"/>
          <p:nvPr/>
        </p:nvSpPr>
        <p:spPr>
          <a:xfrm>
            <a:off x="740323" y="5798145"/>
            <a:ext cx="10515600" cy="646331"/>
          </a:xfrm>
          <a:prstGeom prst="rect">
            <a:avLst/>
          </a:prstGeom>
          <a:noFill/>
        </p:spPr>
        <p:txBody>
          <a:bodyPr wrap="square" rtlCol="0">
            <a:spAutoFit/>
          </a:bodyPr>
          <a:lstStyle/>
          <a:p>
            <a:pPr algn="just"/>
            <a:r>
              <a:rPr lang="en" dirty="0">
                <a:solidFill>
                  <a:schemeClr val="dk1"/>
                </a:solidFill>
              </a:rPr>
              <a:t>पैकेज का उपयोग राज्य एफएनएचडब्ल्यू परिचालन रणनीति के अनुसार विषयों को प्राथमिकता देने, प्रासंगिक बनाने, अनुवाद करने, चरण-वार उपयोग और कार्यान्वयन के अधीन है</a:t>
            </a:r>
            <a:endParaRPr lang="en-IN" dirty="0">
              <a:latin typeface="+mj-lt"/>
            </a:endParaRPr>
          </a:p>
        </p:txBody>
      </p:sp>
      <p:sp>
        <p:nvSpPr>
          <p:cNvPr id="7" name="Oval 6"/>
          <p:cNvSpPr/>
          <p:nvPr/>
        </p:nvSpPr>
        <p:spPr bwMode="ltGray">
          <a:xfrm>
            <a:off x="844826" y="2422760"/>
            <a:ext cx="233853" cy="233853"/>
          </a:xfrm>
          <a:prstGeom prst="ellipse">
            <a:avLst/>
          </a:prstGeom>
          <a:solidFill>
            <a:schemeClr val="accent6"/>
          </a:solidFill>
          <a:ln w="3175" cap="flat" cmpd="sng" algn="ctr">
            <a:noFill/>
            <a:prstDash val="solid"/>
          </a:ln>
          <a:effectLst/>
        </p:spPr>
        <p:txBody>
          <a:bodyPr rtlCol="0" anchor="ctr"/>
          <a:lstStyle/>
          <a:p>
            <a:pPr algn="ctr" defTabSz="781835">
              <a:defRPr/>
            </a:pPr>
            <a:endParaRPr lang="en-GB" sz="1050" kern="0" dirty="0" err="1">
              <a:solidFill>
                <a:srgbClr val="FFFFFF"/>
              </a:solidFill>
              <a:latin typeface="+mj-lt"/>
            </a:endParaRPr>
          </a:p>
        </p:txBody>
      </p:sp>
      <p:sp>
        <p:nvSpPr>
          <p:cNvPr id="8" name="Oval 7"/>
          <p:cNvSpPr/>
          <p:nvPr/>
        </p:nvSpPr>
        <p:spPr bwMode="ltGray">
          <a:xfrm>
            <a:off x="844826" y="3029752"/>
            <a:ext cx="233853" cy="233853"/>
          </a:xfrm>
          <a:prstGeom prst="ellipse">
            <a:avLst/>
          </a:prstGeom>
          <a:solidFill>
            <a:schemeClr val="accent3"/>
          </a:solidFill>
          <a:ln w="3175" cap="flat" cmpd="sng" algn="ctr">
            <a:noFill/>
            <a:prstDash val="solid"/>
          </a:ln>
          <a:effectLst/>
        </p:spPr>
        <p:txBody>
          <a:bodyPr rtlCol="0" anchor="ctr"/>
          <a:lstStyle/>
          <a:p>
            <a:pPr algn="ctr" defTabSz="781835">
              <a:defRPr/>
            </a:pPr>
            <a:endParaRPr lang="en-GB" sz="1050" kern="0" dirty="0" err="1">
              <a:solidFill>
                <a:srgbClr val="FFFFFF"/>
              </a:solidFill>
              <a:latin typeface="+mj-lt"/>
            </a:endParaRPr>
          </a:p>
        </p:txBody>
      </p:sp>
      <p:sp>
        <p:nvSpPr>
          <p:cNvPr id="9" name="Oval 8"/>
          <p:cNvSpPr/>
          <p:nvPr/>
        </p:nvSpPr>
        <p:spPr bwMode="ltGray">
          <a:xfrm>
            <a:off x="844826" y="3625203"/>
            <a:ext cx="233853" cy="233853"/>
          </a:xfrm>
          <a:prstGeom prst="ellipse">
            <a:avLst/>
          </a:prstGeom>
          <a:solidFill>
            <a:schemeClr val="accent4"/>
          </a:solidFill>
          <a:ln w="3175" cap="flat" cmpd="sng" algn="ctr">
            <a:noFill/>
            <a:prstDash val="solid"/>
          </a:ln>
          <a:effectLst/>
        </p:spPr>
        <p:txBody>
          <a:bodyPr rtlCol="0" anchor="ctr"/>
          <a:lstStyle/>
          <a:p>
            <a:pPr algn="ctr" defTabSz="781835">
              <a:defRPr/>
            </a:pPr>
            <a:endParaRPr lang="en-GB" sz="1050" kern="0" dirty="0" err="1">
              <a:solidFill>
                <a:srgbClr val="FFFFFF"/>
              </a:solidFill>
              <a:latin typeface="+mj-lt"/>
            </a:endParaRPr>
          </a:p>
        </p:txBody>
      </p:sp>
      <p:sp>
        <p:nvSpPr>
          <p:cNvPr id="10" name="Oval 9"/>
          <p:cNvSpPr/>
          <p:nvPr/>
        </p:nvSpPr>
        <p:spPr bwMode="ltGray">
          <a:xfrm>
            <a:off x="844826" y="1794192"/>
            <a:ext cx="233853" cy="233853"/>
          </a:xfrm>
          <a:prstGeom prst="ellipse">
            <a:avLst/>
          </a:prstGeom>
          <a:solidFill>
            <a:schemeClr val="accent1"/>
          </a:solidFill>
          <a:ln w="3175" cap="flat" cmpd="sng" algn="ctr">
            <a:noFill/>
            <a:prstDash val="solid"/>
          </a:ln>
          <a:effectLst/>
        </p:spPr>
        <p:txBody>
          <a:bodyPr rtlCol="0" anchor="ctr"/>
          <a:lstStyle/>
          <a:p>
            <a:pPr algn="ctr" defTabSz="781835">
              <a:defRPr/>
            </a:pPr>
            <a:endParaRPr lang="en-GB" sz="1050" kern="0" dirty="0" err="1">
              <a:solidFill>
                <a:srgbClr val="FFFFFF"/>
              </a:solidFill>
              <a:latin typeface="+mj-lt"/>
            </a:endParaRPr>
          </a:p>
        </p:txBody>
      </p:sp>
      <p:sp>
        <p:nvSpPr>
          <p:cNvPr id="14" name="Oval 13"/>
          <p:cNvSpPr/>
          <p:nvPr/>
        </p:nvSpPr>
        <p:spPr bwMode="ltGray">
          <a:xfrm>
            <a:off x="844826" y="5162098"/>
            <a:ext cx="233853" cy="233853"/>
          </a:xfrm>
          <a:prstGeom prst="ellipse">
            <a:avLst/>
          </a:prstGeom>
          <a:solidFill>
            <a:schemeClr val="accent6">
              <a:lumMod val="75000"/>
            </a:schemeClr>
          </a:solidFill>
          <a:ln w="3175" cap="flat" cmpd="sng" algn="ctr">
            <a:noFill/>
            <a:prstDash val="solid"/>
          </a:ln>
          <a:effectLst/>
        </p:spPr>
        <p:txBody>
          <a:bodyPr rtlCol="0" anchor="ctr"/>
          <a:lstStyle/>
          <a:p>
            <a:pPr algn="ctr" defTabSz="781835">
              <a:defRPr/>
            </a:pPr>
            <a:endParaRPr lang="en-GB" sz="1050" kern="0" dirty="0" err="1">
              <a:solidFill>
                <a:srgbClr val="FFFFFF"/>
              </a:solidFill>
              <a:latin typeface="+mj-lt"/>
            </a:endParaRPr>
          </a:p>
        </p:txBody>
      </p:sp>
      <p:pic>
        <p:nvPicPr>
          <p:cNvPr id="18" name="Google Shape;411;p53">
            <a:extLst>
              <a:ext uri="{FF2B5EF4-FFF2-40B4-BE49-F238E27FC236}">
                <a16:creationId xmlns:a16="http://schemas.microsoft.com/office/drawing/2014/main" id="{30FC7714-FFDB-C661-6671-7E8635C12EB3}"/>
              </a:ext>
            </a:extLst>
          </p:cNvPr>
          <p:cNvPicPr preferRelativeResize="0"/>
          <p:nvPr/>
        </p:nvPicPr>
        <p:blipFill>
          <a:blip r:embed="rId2">
            <a:alphaModFix/>
          </a:blip>
          <a:stretch>
            <a:fillRect/>
          </a:stretch>
        </p:blipFill>
        <p:spPr>
          <a:xfrm>
            <a:off x="533400" y="1844864"/>
            <a:ext cx="11658600" cy="4442659"/>
          </a:xfrm>
          <a:prstGeom prst="rect">
            <a:avLst/>
          </a:prstGeom>
          <a:noFill/>
          <a:ln>
            <a:noFill/>
          </a:ln>
        </p:spPr>
      </p:pic>
    </p:spTree>
    <p:extLst>
      <p:ext uri="{BB962C8B-B14F-4D97-AF65-F5344CB8AC3E}">
        <p14:creationId xmlns:p14="http://schemas.microsoft.com/office/powerpoint/2010/main" val="3661147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3966187" y="1729930"/>
            <a:ext cx="2556544" cy="180789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8" name="Slide Number Placeholder 7"/>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422E5A-0D69-45F0-8F0D-492D47CA7310}" type="slidenum">
              <a:rPr kumimoji="0" lang="en-US" sz="1200" b="0" i="0" u="none" strike="noStrike" kern="1200" cap="none" spc="0" normalizeH="0" baseline="0" noProof="0" smtClean="0">
                <a:ln>
                  <a:noFill/>
                </a:ln>
                <a:solidFill>
                  <a:prstClr val="black">
                    <a:tint val="75000"/>
                  </a:prstClr>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tint val="75000"/>
                </a:prstClr>
              </a:solidFill>
              <a:effectLst/>
              <a:uLnTx/>
              <a:uFillTx/>
              <a:latin typeface="Gill Sans MT"/>
              <a:ea typeface="+mn-ea"/>
              <a:cs typeface="+mn-cs"/>
            </a:endParaRPr>
          </a:p>
        </p:txBody>
      </p:sp>
      <p:pic>
        <p:nvPicPr>
          <p:cNvPr id="6" name="Picture 5"/>
          <p:cNvPicPr>
            <a:picLocks noChangeAspect="1"/>
          </p:cNvPicPr>
          <p:nvPr/>
        </p:nvPicPr>
        <p:blipFill>
          <a:blip r:embed="rId3"/>
          <a:stretch>
            <a:fillRect/>
          </a:stretch>
        </p:blipFill>
        <p:spPr>
          <a:xfrm>
            <a:off x="7049550" y="1729929"/>
            <a:ext cx="1561050" cy="180800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0" name="Picture 9"/>
          <p:cNvPicPr>
            <a:picLocks noChangeAspect="1"/>
          </p:cNvPicPr>
          <p:nvPr/>
        </p:nvPicPr>
        <p:blipFill>
          <a:blip r:embed="rId4"/>
          <a:stretch>
            <a:fillRect/>
          </a:stretch>
        </p:blipFill>
        <p:spPr>
          <a:xfrm>
            <a:off x="996058" y="4045070"/>
            <a:ext cx="2502889" cy="176860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3" name="Picture 2"/>
          <p:cNvPicPr>
            <a:picLocks noChangeAspect="1"/>
          </p:cNvPicPr>
          <p:nvPr/>
        </p:nvPicPr>
        <p:blipFill>
          <a:blip r:embed="rId5"/>
          <a:stretch>
            <a:fillRect/>
          </a:stretch>
        </p:blipFill>
        <p:spPr>
          <a:xfrm>
            <a:off x="970670" y="1729929"/>
            <a:ext cx="2529363" cy="180789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4" name="Picture 3"/>
          <p:cNvPicPr>
            <a:picLocks noChangeAspect="1"/>
          </p:cNvPicPr>
          <p:nvPr/>
        </p:nvPicPr>
        <p:blipFill>
          <a:blip r:embed="rId6"/>
          <a:stretch>
            <a:fillRect/>
          </a:stretch>
        </p:blipFill>
        <p:spPr>
          <a:xfrm>
            <a:off x="3966187" y="4029393"/>
            <a:ext cx="2578033" cy="176860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3" name="Picture 12"/>
          <p:cNvPicPr>
            <a:picLocks noChangeAspect="1"/>
          </p:cNvPicPr>
          <p:nvPr/>
        </p:nvPicPr>
        <p:blipFill>
          <a:blip r:embed="rId7"/>
          <a:stretch>
            <a:fillRect/>
          </a:stretch>
        </p:blipFill>
        <p:spPr>
          <a:xfrm>
            <a:off x="8957335" y="1729929"/>
            <a:ext cx="2420751" cy="378436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4" name="Picture 13"/>
          <p:cNvPicPr>
            <a:picLocks noChangeAspect="1"/>
          </p:cNvPicPr>
          <p:nvPr/>
        </p:nvPicPr>
        <p:blipFill>
          <a:blip r:embed="rId8"/>
          <a:stretch>
            <a:fillRect/>
          </a:stretch>
        </p:blipFill>
        <p:spPr>
          <a:xfrm>
            <a:off x="7043322" y="4029393"/>
            <a:ext cx="1633308" cy="176860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2" name="Title 1"/>
          <p:cNvSpPr>
            <a:spLocks noGrp="1"/>
          </p:cNvSpPr>
          <p:nvPr>
            <p:ph type="title"/>
          </p:nvPr>
        </p:nvSpPr>
        <p:spPr>
          <a:xfrm>
            <a:off x="970670" y="429584"/>
            <a:ext cx="10383129" cy="741991"/>
          </a:xfrm>
        </p:spPr>
        <p:style>
          <a:lnRef idx="0">
            <a:schemeClr val="accent4"/>
          </a:lnRef>
          <a:fillRef idx="3">
            <a:schemeClr val="accent4"/>
          </a:fillRef>
          <a:effectRef idx="3">
            <a:schemeClr val="accent4"/>
          </a:effectRef>
          <a:fontRef idx="minor">
            <a:schemeClr val="lt1"/>
          </a:fontRef>
        </p:style>
        <p:txBody>
          <a:bodyPr rtlCol="0" anchor="ctr">
            <a:normAutofit/>
          </a:bodyPr>
          <a:lstStyle/>
          <a:p>
            <a:pPr algn="ctr"/>
            <a:r>
              <a:rPr lang="en" sz="3200" dirty="0"/>
              <a:t>FNHW एकीकरण का समर्थन करने के लिए विकसित सामग्री </a:t>
            </a:r>
            <a:endParaRPr lang="en-IN" sz="3200" b="1" dirty="0">
              <a:solidFill>
                <a:schemeClr val="bg1"/>
              </a:solidFill>
              <a:latin typeface="+mj-lt"/>
            </a:endParaRPr>
          </a:p>
        </p:txBody>
      </p:sp>
    </p:spTree>
    <p:extLst>
      <p:ext uri="{BB962C8B-B14F-4D97-AF65-F5344CB8AC3E}">
        <p14:creationId xmlns:p14="http://schemas.microsoft.com/office/powerpoint/2010/main" val="522557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circle(in)">
                                      <p:cBhvr>
                                        <p:cTn id="22" dur="20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circle(in)">
                                      <p:cBhvr>
                                        <p:cTn id="27" dur="20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circle(in)">
                                      <p:cBhvr>
                                        <p:cTn id="32" dur="20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circle(in)">
                                      <p:cBhvr>
                                        <p:cTn id="3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72054" y="2860376"/>
            <a:ext cx="9229930" cy="726312"/>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lnSpc>
                <a:spcPct val="90000"/>
              </a:lnSpc>
              <a:spcBef>
                <a:spcPct val="0"/>
              </a:spcBef>
            </a:pPr>
            <a:r>
              <a:rPr lang="en" sz="4400" dirty="0"/>
              <a:t>धन्यवाद</a:t>
            </a:r>
            <a:endParaRPr lang="en-IN" sz="3200" b="1" dirty="0">
              <a:solidFill>
                <a:schemeClr val="bg1"/>
              </a:solidFill>
              <a:latin typeface="+mj-lt"/>
            </a:endParaRPr>
          </a:p>
        </p:txBody>
      </p:sp>
    </p:spTree>
    <p:extLst>
      <p:ext uri="{BB962C8B-B14F-4D97-AF65-F5344CB8AC3E}">
        <p14:creationId xmlns:p14="http://schemas.microsoft.com/office/powerpoint/2010/main" val="10897725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extBox 42"/>
          <p:cNvSpPr txBox="1"/>
          <p:nvPr/>
        </p:nvSpPr>
        <p:spPr>
          <a:xfrm>
            <a:off x="2392726" y="3337089"/>
            <a:ext cx="933855" cy="369332"/>
          </a:xfrm>
          <a:prstGeom prst="rect">
            <a:avLst/>
          </a:prstGeom>
          <a:noFill/>
        </p:spPr>
        <p:txBody>
          <a:bodyPr wrap="square" rtlCol="0">
            <a:spAutoFit/>
          </a:bodyPr>
          <a:lstStyle/>
          <a:p>
            <a:pPr algn="ctr"/>
            <a:r>
              <a:rPr lang="en-IN" dirty="0">
                <a:solidFill>
                  <a:schemeClr val="accent6">
                    <a:lumMod val="75000"/>
                  </a:schemeClr>
                </a:solidFill>
                <a:latin typeface="+mj-lt"/>
                <a:sym typeface="Wingdings 2" panose="05020102010507070707" pitchFamily="18" charset="2"/>
              </a:rPr>
              <a:t></a:t>
            </a:r>
            <a:endParaRPr lang="en-IN" dirty="0">
              <a:solidFill>
                <a:schemeClr val="accent6">
                  <a:lumMod val="75000"/>
                </a:schemeClr>
              </a:solidFill>
              <a:latin typeface="+mj-lt"/>
            </a:endParaRPr>
          </a:p>
        </p:txBody>
      </p:sp>
      <p:grpSp>
        <p:nvGrpSpPr>
          <p:cNvPr id="55" name="Group 54"/>
          <p:cNvGrpSpPr/>
          <p:nvPr/>
        </p:nvGrpSpPr>
        <p:grpSpPr>
          <a:xfrm>
            <a:off x="395311" y="3959153"/>
            <a:ext cx="4810404" cy="2285194"/>
            <a:chOff x="541231" y="3959153"/>
            <a:chExt cx="4810404" cy="2285194"/>
          </a:xfrm>
        </p:grpSpPr>
        <p:pic>
          <p:nvPicPr>
            <p:cNvPr id="40" name="Picture 39"/>
            <p:cNvPicPr>
              <a:picLocks noChangeAspect="1"/>
            </p:cNvPicPr>
            <p:nvPr/>
          </p:nvPicPr>
          <p:blipFill rotWithShape="1">
            <a:blip r:embed="rId3" cstate="email">
              <a:extLst>
                <a:ext uri="{28A0092B-C50C-407E-A947-70E740481C1C}">
                  <a14:useLocalDpi xmlns:a14="http://schemas.microsoft.com/office/drawing/2010/main"/>
                </a:ext>
              </a:extLst>
            </a:blip>
            <a:srcRect t="51333" r="49447"/>
            <a:stretch/>
          </p:blipFill>
          <p:spPr>
            <a:xfrm>
              <a:off x="838200" y="3993200"/>
              <a:ext cx="1856362" cy="1702340"/>
            </a:xfrm>
            <a:prstGeom prst="rect">
              <a:avLst/>
            </a:prstGeom>
          </p:spPr>
        </p:pic>
        <p:pic>
          <p:nvPicPr>
            <p:cNvPr id="42" name="Picture 41"/>
            <p:cNvPicPr>
              <a:picLocks noChangeAspect="1"/>
            </p:cNvPicPr>
            <p:nvPr/>
          </p:nvPicPr>
          <p:blipFill rotWithShape="1">
            <a:blip r:embed="rId3" cstate="email">
              <a:extLst>
                <a:ext uri="{28A0092B-C50C-407E-A947-70E740481C1C}">
                  <a14:useLocalDpi xmlns:a14="http://schemas.microsoft.com/office/drawing/2010/main"/>
                </a:ext>
              </a:extLst>
            </a:blip>
            <a:srcRect l="51710" t="50360"/>
            <a:stretch/>
          </p:blipFill>
          <p:spPr>
            <a:xfrm>
              <a:off x="3279272" y="3959153"/>
              <a:ext cx="1773274" cy="1736387"/>
            </a:xfrm>
            <a:prstGeom prst="rect">
              <a:avLst/>
            </a:prstGeom>
          </p:spPr>
        </p:pic>
        <p:sp>
          <p:nvSpPr>
            <p:cNvPr id="52" name="TextBox 51"/>
            <p:cNvSpPr txBox="1"/>
            <p:nvPr/>
          </p:nvSpPr>
          <p:spPr>
            <a:xfrm>
              <a:off x="541231" y="5875015"/>
              <a:ext cx="4810404" cy="369332"/>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hi-IN" altLang="en-US" sz="1800" b="0" i="0" u="none" strike="noStrike" cap="none" normalizeH="0" baseline="0" dirty="0">
                  <a:ln>
                    <a:noFill/>
                  </a:ln>
                  <a:solidFill>
                    <a:srgbClr val="202124"/>
                  </a:solidFill>
                  <a:effectLst/>
                  <a:latin typeface="inherit"/>
                  <a:cs typeface="Mangal" panose="02040503050203030202" pitchFamily="18" charset="0"/>
                </a:rPr>
                <a:t>उचित स्वच्छता </a:t>
              </a:r>
              <a:endParaRPr kumimoji="0" lang="hi-IN" altLang="en-US" sz="1800" b="0" i="0" u="none" strike="noStrike" cap="none" normalizeH="0" baseline="0" dirty="0">
                <a:ln>
                  <a:noFill/>
                </a:ln>
                <a:solidFill>
                  <a:schemeClr val="tx1"/>
                </a:solidFill>
                <a:effectLst/>
                <a:latin typeface="Arial" panose="020B0604020202020204" pitchFamily="34" charset="0"/>
              </a:endParaRPr>
            </a:p>
          </p:txBody>
        </p:sp>
      </p:grpSp>
      <p:grpSp>
        <p:nvGrpSpPr>
          <p:cNvPr id="8" name="Group 7"/>
          <p:cNvGrpSpPr/>
          <p:nvPr/>
        </p:nvGrpSpPr>
        <p:grpSpPr>
          <a:xfrm>
            <a:off x="465615" y="1764872"/>
            <a:ext cx="2334898" cy="1908670"/>
            <a:chOff x="615048" y="1764872"/>
            <a:chExt cx="2334898" cy="1908670"/>
          </a:xfrm>
        </p:grpSpPr>
        <p:pic>
          <p:nvPicPr>
            <p:cNvPr id="39" name="Picture 38"/>
            <p:cNvPicPr>
              <a:picLocks noChangeAspect="1"/>
            </p:cNvPicPr>
            <p:nvPr/>
          </p:nvPicPr>
          <p:blipFill rotWithShape="1">
            <a:blip r:embed="rId3" cstate="email">
              <a:extLst>
                <a:ext uri="{28A0092B-C50C-407E-A947-70E740481C1C}">
                  <a14:useLocalDpi xmlns:a14="http://schemas.microsoft.com/office/drawing/2010/main"/>
                </a:ext>
              </a:extLst>
            </a:blip>
            <a:srcRect r="47593" b="50062"/>
            <a:stretch/>
          </p:blipFill>
          <p:spPr>
            <a:xfrm>
              <a:off x="838200" y="1764872"/>
              <a:ext cx="1924455" cy="1746809"/>
            </a:xfrm>
            <a:prstGeom prst="rect">
              <a:avLst/>
            </a:prstGeom>
          </p:spPr>
        </p:pic>
        <p:sp>
          <p:nvSpPr>
            <p:cNvPr id="53" name="TextBox 52"/>
            <p:cNvSpPr txBox="1"/>
            <p:nvPr/>
          </p:nvSpPr>
          <p:spPr>
            <a:xfrm>
              <a:off x="615048" y="3304210"/>
              <a:ext cx="2334898" cy="369332"/>
            </a:xfrm>
            <a:prstGeom prst="rect">
              <a:avLst/>
            </a:prstGeom>
            <a:noFill/>
          </p:spPr>
          <p:txBody>
            <a:bodyPr wrap="square" rtlCol="0">
              <a:spAutoFit/>
            </a:bodyPr>
            <a:lstStyle/>
            <a:p>
              <a:pPr algn="ctr"/>
              <a:r>
                <a:rPr lang="hi-IN" b="0" i="0" dirty="0">
                  <a:solidFill>
                    <a:srgbClr val="202124"/>
                  </a:solidFill>
                  <a:effectLst/>
                  <a:latin typeface="arial" panose="020B0604020202020204" pitchFamily="34" charset="0"/>
                </a:rPr>
                <a:t>उचित पोषण</a:t>
              </a:r>
              <a:endParaRPr lang="en-IN" dirty="0"/>
            </a:p>
          </p:txBody>
        </p:sp>
      </p:grpSp>
      <p:grpSp>
        <p:nvGrpSpPr>
          <p:cNvPr id="16" name="Group 15"/>
          <p:cNvGrpSpPr/>
          <p:nvPr/>
        </p:nvGrpSpPr>
        <p:grpSpPr>
          <a:xfrm>
            <a:off x="3038463" y="1763662"/>
            <a:ext cx="2180408" cy="1921071"/>
            <a:chOff x="3187366" y="1762199"/>
            <a:chExt cx="2180408" cy="1921071"/>
          </a:xfrm>
        </p:grpSpPr>
        <p:pic>
          <p:nvPicPr>
            <p:cNvPr id="41" name="Picture 40"/>
            <p:cNvPicPr>
              <a:picLocks noChangeAspect="1"/>
            </p:cNvPicPr>
            <p:nvPr/>
          </p:nvPicPr>
          <p:blipFill rotWithShape="1">
            <a:blip r:embed="rId3" cstate="email">
              <a:extLst>
                <a:ext uri="{28A0092B-C50C-407E-A947-70E740481C1C}">
                  <a14:useLocalDpi xmlns:a14="http://schemas.microsoft.com/office/drawing/2010/main"/>
                </a:ext>
              </a:extLst>
            </a:blip>
            <a:srcRect l="49699" b="49986"/>
            <a:stretch/>
          </p:blipFill>
          <p:spPr>
            <a:xfrm>
              <a:off x="3205426" y="1762199"/>
              <a:ext cx="1847120" cy="1749482"/>
            </a:xfrm>
            <a:prstGeom prst="rect">
              <a:avLst/>
            </a:prstGeom>
            <a:ln>
              <a:noFill/>
            </a:ln>
          </p:spPr>
        </p:pic>
        <p:sp>
          <p:nvSpPr>
            <p:cNvPr id="54" name="TextBox 53"/>
            <p:cNvSpPr txBox="1"/>
            <p:nvPr/>
          </p:nvSpPr>
          <p:spPr>
            <a:xfrm>
              <a:off x="3187366" y="3313938"/>
              <a:ext cx="2180408" cy="369332"/>
            </a:xfrm>
            <a:prstGeom prst="rect">
              <a:avLst/>
            </a:prstGeom>
            <a:noFill/>
            <a:ln>
              <a:noFill/>
            </a:ln>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i-IN" altLang="en-US" sz="1800" b="0" i="0" u="none" strike="noStrike" cap="none" normalizeH="0" baseline="0" dirty="0">
                  <a:ln>
                    <a:noFill/>
                  </a:ln>
                  <a:solidFill>
                    <a:schemeClr val="accent2">
                      <a:lumMod val="50000"/>
                    </a:schemeClr>
                  </a:solidFill>
                  <a:effectLst/>
                  <a:latin typeface="inherit"/>
                  <a:cs typeface="Mangal" panose="02040503050203030202" pitchFamily="18" charset="0"/>
                </a:rPr>
                <a:t>स्वास्थ्य सेवाएं</a:t>
              </a:r>
              <a:r>
                <a:rPr kumimoji="0" lang="hi-IN" altLang="en-US" sz="1100" b="0" i="0" u="none" strike="noStrike" cap="none" normalizeH="0" baseline="0" dirty="0">
                  <a:ln>
                    <a:noFill/>
                  </a:ln>
                  <a:solidFill>
                    <a:schemeClr val="accent2">
                      <a:lumMod val="50000"/>
                    </a:schemeClr>
                  </a:solidFill>
                  <a:effectLst/>
                  <a:cs typeface="Mangal" panose="02040503050203030202" pitchFamily="18" charset="0"/>
                </a:rPr>
                <a:t> </a:t>
              </a:r>
              <a:endParaRPr kumimoji="0" lang="en-US" altLang="en-US" sz="1800" b="0" i="0" u="none" strike="noStrike" cap="none" normalizeH="0" baseline="0" dirty="0">
                <a:ln>
                  <a:noFill/>
                </a:ln>
                <a:solidFill>
                  <a:schemeClr val="accent2">
                    <a:lumMod val="50000"/>
                  </a:schemeClr>
                </a:solidFill>
                <a:effectLst/>
                <a:latin typeface="Arial" panose="020B0604020202020204" pitchFamily="34" charset="0"/>
              </a:endParaRPr>
            </a:p>
          </p:txBody>
        </p:sp>
      </p:grpSp>
      <p:pic>
        <p:nvPicPr>
          <p:cNvPr id="56" name="Picture 55"/>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916464" y="3588690"/>
            <a:ext cx="1184962" cy="511886"/>
          </a:xfrm>
          <a:prstGeom prst="rect">
            <a:avLst/>
          </a:prstGeom>
        </p:spPr>
      </p:pic>
      <p:sp>
        <p:nvSpPr>
          <p:cNvPr id="57" name="Right Arrow 56"/>
          <p:cNvSpPr/>
          <p:nvPr/>
        </p:nvSpPr>
        <p:spPr>
          <a:xfrm>
            <a:off x="7214796" y="3609589"/>
            <a:ext cx="489856" cy="315297"/>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8" name="Right Arrow 57"/>
          <p:cNvSpPr/>
          <p:nvPr/>
        </p:nvSpPr>
        <p:spPr>
          <a:xfrm>
            <a:off x="9501818" y="3568760"/>
            <a:ext cx="489856" cy="315297"/>
          </a:xfrm>
          <a:prstGeom prst="rightArrow">
            <a:avLst/>
          </a:prstGeom>
          <a:solidFill>
            <a:schemeClr val="tx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63" name="Picture 62"/>
          <p:cNvPicPr>
            <a:picLocks noChangeAspect="1"/>
          </p:cNvPicPr>
          <p:nvPr/>
        </p:nvPicPr>
        <p:blipFill rotWithShape="1">
          <a:blip r:embed="rId5" cstate="email">
            <a:extLst>
              <a:ext uri="{28A0092B-C50C-407E-A947-70E740481C1C}">
                <a14:useLocalDpi xmlns:a14="http://schemas.microsoft.com/office/drawing/2010/main"/>
              </a:ext>
            </a:extLst>
          </a:blip>
          <a:srcRect b="50321"/>
          <a:stretch/>
        </p:blipFill>
        <p:spPr>
          <a:xfrm>
            <a:off x="5754432" y="1780959"/>
            <a:ext cx="1625601" cy="1723306"/>
          </a:xfrm>
          <a:prstGeom prst="rect">
            <a:avLst/>
          </a:prstGeom>
          <a:ln>
            <a:noFill/>
          </a:ln>
        </p:spPr>
      </p:pic>
      <p:sp>
        <p:nvSpPr>
          <p:cNvPr id="64" name="TextBox 63"/>
          <p:cNvSpPr txBox="1"/>
          <p:nvPr/>
        </p:nvSpPr>
        <p:spPr>
          <a:xfrm>
            <a:off x="6110399" y="3597754"/>
            <a:ext cx="913666" cy="369332"/>
          </a:xfrm>
          <a:prstGeom prst="rect">
            <a:avLst/>
          </a:prstGeom>
          <a:noFill/>
        </p:spPr>
        <p:txBody>
          <a:bodyPr wrap="square" rtlCol="0">
            <a:spAutoFit/>
          </a:bodyPr>
          <a:lstStyle/>
          <a:p>
            <a:pPr algn="ctr"/>
            <a:r>
              <a:rPr lang="en-IN" dirty="0">
                <a:solidFill>
                  <a:schemeClr val="accent6">
                    <a:lumMod val="75000"/>
                  </a:schemeClr>
                </a:solidFill>
                <a:sym typeface="Wingdings 2" panose="05020102010507070707" pitchFamily="18" charset="2"/>
              </a:rPr>
              <a:t></a:t>
            </a:r>
            <a:endParaRPr lang="en-IN" dirty="0">
              <a:solidFill>
                <a:schemeClr val="accent6">
                  <a:lumMod val="75000"/>
                </a:schemeClr>
              </a:solidFill>
            </a:endParaRPr>
          </a:p>
        </p:txBody>
      </p:sp>
      <p:pic>
        <p:nvPicPr>
          <p:cNvPr id="66" name="Picture 65"/>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7863669" y="2924676"/>
            <a:ext cx="1611086" cy="1596572"/>
          </a:xfrm>
          <a:prstGeom prst="rect">
            <a:avLst/>
          </a:prstGeom>
          <a:ln>
            <a:noFill/>
          </a:ln>
        </p:spPr>
      </p:pic>
      <p:pic>
        <p:nvPicPr>
          <p:cNvPr id="69" name="Picture 68"/>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10049864" y="2918413"/>
            <a:ext cx="2107955" cy="1843703"/>
          </a:xfrm>
          <a:prstGeom prst="rect">
            <a:avLst/>
          </a:prstGeom>
          <a:ln>
            <a:noFill/>
          </a:ln>
        </p:spPr>
      </p:pic>
      <p:sp>
        <p:nvSpPr>
          <p:cNvPr id="71" name="TextBox 70"/>
          <p:cNvSpPr txBox="1"/>
          <p:nvPr/>
        </p:nvSpPr>
        <p:spPr>
          <a:xfrm>
            <a:off x="5354435" y="5763124"/>
            <a:ext cx="2673659" cy="646331"/>
          </a:xfrm>
          <a:prstGeom prst="rect">
            <a:avLst/>
          </a:prstGeom>
          <a:noFill/>
        </p:spPr>
        <p:txBody>
          <a:bodyPr wrap="square" rtlCol="0">
            <a:spAutoFit/>
          </a:bodyPr>
          <a:lstStyle/>
          <a:p>
            <a:pPr lvl="0" algn="ctr" eaLnBrk="0" fontAlgn="base" hangingPunct="0">
              <a:spcBef>
                <a:spcPct val="0"/>
              </a:spcBef>
              <a:spcAft>
                <a:spcPct val="0"/>
              </a:spcAft>
            </a:pPr>
            <a:r>
              <a:rPr lang="hi-IN" altLang="en-US" dirty="0">
                <a:solidFill>
                  <a:srgbClr val="202124"/>
                </a:solidFill>
                <a:latin typeface="inherit"/>
                <a:cs typeface="Mangal" panose="02040503050203030202" pitchFamily="18" charset="0"/>
              </a:rPr>
              <a:t>स्वास्थ्य/रोगों पर कम व्यय</a:t>
            </a:r>
            <a:r>
              <a:rPr lang="hi-IN" altLang="en-US" sz="1100" dirty="0">
                <a:cs typeface="Mangal" panose="02040503050203030202" pitchFamily="18" charset="0"/>
              </a:rPr>
              <a:t> </a:t>
            </a:r>
            <a:endParaRPr lang="en-US" altLang="en-US" dirty="0">
              <a:latin typeface="Arial" panose="020B0604020202020204" pitchFamily="34" charset="0"/>
            </a:endParaRPr>
          </a:p>
        </p:txBody>
      </p:sp>
      <p:sp>
        <p:nvSpPr>
          <p:cNvPr id="72" name="TextBox 71"/>
          <p:cNvSpPr txBox="1"/>
          <p:nvPr/>
        </p:nvSpPr>
        <p:spPr>
          <a:xfrm>
            <a:off x="7750745" y="4762116"/>
            <a:ext cx="1996001" cy="369332"/>
          </a:xfrm>
          <a:prstGeom prst="rect">
            <a:avLst/>
          </a:prstGeom>
          <a:noFill/>
        </p:spPr>
        <p:txBody>
          <a:bodyPr wrap="square" rtlCol="0">
            <a:spAutoFit/>
          </a:bodyPr>
          <a:lstStyle/>
          <a:p>
            <a:pPr lvl="0" eaLnBrk="0" fontAlgn="base" hangingPunct="0">
              <a:spcBef>
                <a:spcPct val="0"/>
              </a:spcBef>
              <a:spcAft>
                <a:spcPct val="0"/>
              </a:spcAft>
            </a:pPr>
            <a:r>
              <a:rPr lang="hi-IN" altLang="en-US" dirty="0">
                <a:solidFill>
                  <a:srgbClr val="202124"/>
                </a:solidFill>
                <a:latin typeface="inherit"/>
                <a:cs typeface="Mangal" panose="02040503050203030202" pitchFamily="18" charset="0"/>
              </a:rPr>
              <a:t>बढ़ी हुई बचत</a:t>
            </a:r>
            <a:r>
              <a:rPr lang="hi-IN" altLang="en-US" sz="1100" dirty="0">
                <a:cs typeface="Mangal" panose="02040503050203030202" pitchFamily="18" charset="0"/>
              </a:rPr>
              <a:t> </a:t>
            </a:r>
            <a:endParaRPr lang="en-US" altLang="en-US" dirty="0">
              <a:latin typeface="Arial" panose="020B0604020202020204" pitchFamily="34" charset="0"/>
            </a:endParaRPr>
          </a:p>
        </p:txBody>
      </p:sp>
      <p:sp>
        <p:nvSpPr>
          <p:cNvPr id="73" name="TextBox 72"/>
          <p:cNvSpPr txBox="1"/>
          <p:nvPr/>
        </p:nvSpPr>
        <p:spPr>
          <a:xfrm>
            <a:off x="10185859" y="4844370"/>
            <a:ext cx="1835964" cy="1015663"/>
          </a:xfrm>
          <a:prstGeom prst="rect">
            <a:avLst/>
          </a:prstGeom>
          <a:noFill/>
        </p:spPr>
        <p:txBody>
          <a:bodyPr wrap="square" rtlCol="0">
            <a:spAutoFit/>
          </a:bodyPr>
          <a:lstStyle/>
          <a:p>
            <a:pPr lvl="0" algn="ctr" eaLnBrk="0" fontAlgn="base" hangingPunct="0">
              <a:spcBef>
                <a:spcPct val="0"/>
              </a:spcBef>
              <a:spcAft>
                <a:spcPct val="0"/>
              </a:spcAft>
            </a:pPr>
            <a:r>
              <a:rPr lang="hi-IN" altLang="en-US" sz="2000" b="1" dirty="0">
                <a:solidFill>
                  <a:srgbClr val="00B050"/>
                </a:solidFill>
                <a:latin typeface="inherit"/>
                <a:cs typeface="Mangal" panose="02040503050203030202" pitchFamily="18" charset="0"/>
              </a:rPr>
              <a:t>समग्र भलाई और जीवन</a:t>
            </a:r>
            <a:r>
              <a:rPr lang="en-US" altLang="en-US" sz="2000" b="1" dirty="0">
                <a:solidFill>
                  <a:srgbClr val="00B050"/>
                </a:solidFill>
                <a:latin typeface="inherit"/>
                <a:cs typeface="Mangal" panose="02040503050203030202" pitchFamily="18" charset="0"/>
              </a:rPr>
              <a:t> </a:t>
            </a:r>
            <a:r>
              <a:rPr lang="hi-IN" altLang="en-US" sz="2000" b="1" dirty="0">
                <a:solidFill>
                  <a:srgbClr val="00B050"/>
                </a:solidFill>
                <a:latin typeface="inherit"/>
                <a:cs typeface="Mangal" panose="02040503050203030202" pitchFamily="18" charset="0"/>
              </a:rPr>
              <a:t>की बेहतर गुणवत्ता</a:t>
            </a:r>
            <a:r>
              <a:rPr lang="hi-IN" altLang="en-US" sz="1200" b="1" dirty="0">
                <a:solidFill>
                  <a:srgbClr val="00B050"/>
                </a:solidFill>
                <a:cs typeface="Mangal" panose="02040503050203030202" pitchFamily="18" charset="0"/>
              </a:rPr>
              <a:t> </a:t>
            </a:r>
            <a:endParaRPr lang="en-US" altLang="en-US" sz="2000" b="1" dirty="0">
              <a:solidFill>
                <a:srgbClr val="00B050"/>
              </a:solidFill>
              <a:latin typeface="Arial" panose="020B0604020202020204" pitchFamily="34" charset="0"/>
            </a:endParaRPr>
          </a:p>
        </p:txBody>
      </p:sp>
      <p:pic>
        <p:nvPicPr>
          <p:cNvPr id="75" name="Picture 74"/>
          <p:cNvPicPr>
            <a:picLocks noChangeAspect="1"/>
          </p:cNvPicPr>
          <p:nvPr/>
        </p:nvPicPr>
        <p:blipFill rotWithShape="1">
          <a:blip r:embed="rId5" cstate="email">
            <a:extLst>
              <a:ext uri="{28A0092B-C50C-407E-A947-70E740481C1C}">
                <a14:useLocalDpi xmlns:a14="http://schemas.microsoft.com/office/drawing/2010/main"/>
              </a:ext>
            </a:extLst>
          </a:blip>
          <a:srcRect t="53292" b="-1"/>
          <a:stretch/>
        </p:blipFill>
        <p:spPr>
          <a:xfrm>
            <a:off x="5822026" y="4144301"/>
            <a:ext cx="1625601" cy="1620271"/>
          </a:xfrm>
          <a:prstGeom prst="rect">
            <a:avLst/>
          </a:prstGeom>
          <a:ln>
            <a:noFill/>
          </a:ln>
        </p:spPr>
      </p:pic>
      <p:sp>
        <p:nvSpPr>
          <p:cNvPr id="25" name="Rectangle 24">
            <a:extLst>
              <a:ext uri="{FF2B5EF4-FFF2-40B4-BE49-F238E27FC236}">
                <a16:creationId xmlns:a16="http://schemas.microsoft.com/office/drawing/2014/main" id="{E04FE8E6-AA02-D358-59A2-6F443C7E00BE}"/>
              </a:ext>
            </a:extLst>
          </p:cNvPr>
          <p:cNvSpPr/>
          <p:nvPr/>
        </p:nvSpPr>
        <p:spPr>
          <a:xfrm>
            <a:off x="868465" y="569232"/>
            <a:ext cx="4916232" cy="726312"/>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endParaRPr lang="en" sz="3200" dirty="0">
              <a:solidFill>
                <a:schemeClr val="bg1"/>
              </a:solidFill>
            </a:endParaRPr>
          </a:p>
          <a:p>
            <a:r>
              <a:rPr lang="en" sz="3200" dirty="0">
                <a:solidFill>
                  <a:schemeClr val="bg1"/>
                </a:solidFill>
              </a:rPr>
              <a:t>FNHW को एकीकृत क्यों करें?</a:t>
            </a:r>
            <a:endParaRPr lang="en-US" sz="3200" dirty="0">
              <a:solidFill>
                <a:schemeClr val="bg1"/>
              </a:solidFill>
              <a:latin typeface="+mn-lt"/>
            </a:endParaRPr>
          </a:p>
          <a:p>
            <a:endParaRPr lang="en-IN" sz="3200" b="1" dirty="0">
              <a:solidFill>
                <a:schemeClr val="bg1"/>
              </a:solidFill>
            </a:endParaRPr>
          </a:p>
        </p:txBody>
      </p:sp>
    </p:spTree>
    <p:extLst>
      <p:ext uri="{BB962C8B-B14F-4D97-AF65-F5344CB8AC3E}">
        <p14:creationId xmlns:p14="http://schemas.microsoft.com/office/powerpoint/2010/main" val="1473585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10" presetClass="entr" presetSubtype="0"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fade">
                                      <p:cBhvr>
                                        <p:cTn id="16" dur="500"/>
                                        <p:tgtEl>
                                          <p:spTgt spid="5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56"/>
                                        </p:tgtEl>
                                        <p:attrNameLst>
                                          <p:attrName>style.visibility</p:attrName>
                                        </p:attrNameLst>
                                      </p:cBhvr>
                                      <p:to>
                                        <p:strVal val="visible"/>
                                      </p:to>
                                    </p:set>
                                    <p:animEffect transition="in" filter="fade">
                                      <p:cBhvr>
                                        <p:cTn id="21" dur="500"/>
                                        <p:tgtEl>
                                          <p:spTgt spid="56"/>
                                        </p:tgtEl>
                                      </p:cBhvr>
                                    </p:animEffect>
                                  </p:childTnLst>
                                </p:cTn>
                              </p:par>
                              <p:par>
                                <p:cTn id="22" presetID="10" presetClass="entr" presetSubtype="0" fill="hold" nodeType="withEffect">
                                  <p:stCondLst>
                                    <p:cond delay="0"/>
                                  </p:stCondLst>
                                  <p:childTnLst>
                                    <p:set>
                                      <p:cBhvr>
                                        <p:cTn id="23" dur="1" fill="hold">
                                          <p:stCondLst>
                                            <p:cond delay="0"/>
                                          </p:stCondLst>
                                        </p:cTn>
                                        <p:tgtEl>
                                          <p:spTgt spid="63"/>
                                        </p:tgtEl>
                                        <p:attrNameLst>
                                          <p:attrName>style.visibility</p:attrName>
                                        </p:attrNameLst>
                                      </p:cBhvr>
                                      <p:to>
                                        <p:strVal val="visible"/>
                                      </p:to>
                                    </p:set>
                                    <p:animEffect transition="in" filter="fade">
                                      <p:cBhvr>
                                        <p:cTn id="24" dur="500"/>
                                        <p:tgtEl>
                                          <p:spTgt spid="63"/>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64"/>
                                        </p:tgtEl>
                                        <p:attrNameLst>
                                          <p:attrName>style.visibility</p:attrName>
                                        </p:attrNameLst>
                                      </p:cBhvr>
                                      <p:to>
                                        <p:strVal val="visible"/>
                                      </p:to>
                                    </p:set>
                                    <p:animEffect transition="in" filter="fade">
                                      <p:cBhvr>
                                        <p:cTn id="27" dur="500"/>
                                        <p:tgtEl>
                                          <p:spTgt spid="64"/>
                                        </p:tgtEl>
                                      </p:cBhvr>
                                    </p:animEffect>
                                  </p:childTnLst>
                                </p:cTn>
                              </p:par>
                              <p:par>
                                <p:cTn id="28" presetID="10" presetClass="entr" presetSubtype="0" fill="hold" nodeType="withEffect">
                                  <p:stCondLst>
                                    <p:cond delay="0"/>
                                  </p:stCondLst>
                                  <p:childTnLst>
                                    <p:set>
                                      <p:cBhvr>
                                        <p:cTn id="29" dur="1" fill="hold">
                                          <p:stCondLst>
                                            <p:cond delay="0"/>
                                          </p:stCondLst>
                                        </p:cTn>
                                        <p:tgtEl>
                                          <p:spTgt spid="75"/>
                                        </p:tgtEl>
                                        <p:attrNameLst>
                                          <p:attrName>style.visibility</p:attrName>
                                        </p:attrNameLst>
                                      </p:cBhvr>
                                      <p:to>
                                        <p:strVal val="visible"/>
                                      </p:to>
                                    </p:set>
                                    <p:animEffect transition="in" filter="fade">
                                      <p:cBhvr>
                                        <p:cTn id="30" dur="500"/>
                                        <p:tgtEl>
                                          <p:spTgt spid="75"/>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71"/>
                                        </p:tgtEl>
                                        <p:attrNameLst>
                                          <p:attrName>style.visibility</p:attrName>
                                        </p:attrNameLst>
                                      </p:cBhvr>
                                      <p:to>
                                        <p:strVal val="visible"/>
                                      </p:to>
                                    </p:set>
                                    <p:animEffect transition="in" filter="fade">
                                      <p:cBhvr>
                                        <p:cTn id="33" dur="500"/>
                                        <p:tgtEl>
                                          <p:spTgt spid="71"/>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fade">
                                      <p:cBhvr>
                                        <p:cTn id="38" dur="500"/>
                                        <p:tgtEl>
                                          <p:spTgt spid="57"/>
                                        </p:tgtEl>
                                      </p:cBhvr>
                                    </p:animEffect>
                                  </p:childTnLst>
                                </p:cTn>
                              </p:par>
                              <p:par>
                                <p:cTn id="39" presetID="10" presetClass="entr" presetSubtype="0" fill="hold" nodeType="withEffect">
                                  <p:stCondLst>
                                    <p:cond delay="0"/>
                                  </p:stCondLst>
                                  <p:childTnLst>
                                    <p:set>
                                      <p:cBhvr>
                                        <p:cTn id="40" dur="1" fill="hold">
                                          <p:stCondLst>
                                            <p:cond delay="0"/>
                                          </p:stCondLst>
                                        </p:cTn>
                                        <p:tgtEl>
                                          <p:spTgt spid="66"/>
                                        </p:tgtEl>
                                        <p:attrNameLst>
                                          <p:attrName>style.visibility</p:attrName>
                                        </p:attrNameLst>
                                      </p:cBhvr>
                                      <p:to>
                                        <p:strVal val="visible"/>
                                      </p:to>
                                    </p:set>
                                    <p:animEffect transition="in" filter="fade">
                                      <p:cBhvr>
                                        <p:cTn id="41" dur="500"/>
                                        <p:tgtEl>
                                          <p:spTgt spid="66"/>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72"/>
                                        </p:tgtEl>
                                        <p:attrNameLst>
                                          <p:attrName>style.visibility</p:attrName>
                                        </p:attrNameLst>
                                      </p:cBhvr>
                                      <p:to>
                                        <p:strVal val="visible"/>
                                      </p:to>
                                    </p:set>
                                    <p:animEffect transition="in" filter="fade">
                                      <p:cBhvr>
                                        <p:cTn id="44" dur="500"/>
                                        <p:tgtEl>
                                          <p:spTgt spid="72"/>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fade">
                                      <p:cBhvr>
                                        <p:cTn id="49" dur="500"/>
                                        <p:tgtEl>
                                          <p:spTgt spid="58"/>
                                        </p:tgtEl>
                                      </p:cBhvr>
                                    </p:animEffect>
                                  </p:childTnLst>
                                </p:cTn>
                              </p:par>
                              <p:par>
                                <p:cTn id="50" presetID="10" presetClass="entr" presetSubtype="0" fill="hold" nodeType="withEffect">
                                  <p:stCondLst>
                                    <p:cond delay="0"/>
                                  </p:stCondLst>
                                  <p:childTnLst>
                                    <p:set>
                                      <p:cBhvr>
                                        <p:cTn id="51" dur="1" fill="hold">
                                          <p:stCondLst>
                                            <p:cond delay="0"/>
                                          </p:stCondLst>
                                        </p:cTn>
                                        <p:tgtEl>
                                          <p:spTgt spid="69"/>
                                        </p:tgtEl>
                                        <p:attrNameLst>
                                          <p:attrName>style.visibility</p:attrName>
                                        </p:attrNameLst>
                                      </p:cBhvr>
                                      <p:to>
                                        <p:strVal val="visible"/>
                                      </p:to>
                                    </p:set>
                                    <p:animEffect transition="in" filter="fade">
                                      <p:cBhvr>
                                        <p:cTn id="52" dur="500"/>
                                        <p:tgtEl>
                                          <p:spTgt spid="69"/>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73"/>
                                        </p:tgtEl>
                                        <p:attrNameLst>
                                          <p:attrName>style.visibility</p:attrName>
                                        </p:attrNameLst>
                                      </p:cBhvr>
                                      <p:to>
                                        <p:strVal val="visible"/>
                                      </p:to>
                                    </p:set>
                                    <p:animEffect transition="in" filter="fade">
                                      <p:cBhvr>
                                        <p:cTn id="55"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57" grpId="0" animBg="1"/>
      <p:bldP spid="58" grpId="0" animBg="1"/>
      <p:bldP spid="64" grpId="0"/>
      <p:bldP spid="71" grpId="0"/>
      <p:bldP spid="72" grpId="0"/>
      <p:bldP spid="7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ular Callout 3"/>
          <p:cNvSpPr/>
          <p:nvPr/>
        </p:nvSpPr>
        <p:spPr>
          <a:xfrm>
            <a:off x="741059" y="1773836"/>
            <a:ext cx="3265715" cy="2986475"/>
          </a:xfrm>
          <a:prstGeom prst="wedgeRoundRectCallout">
            <a:avLst>
              <a:gd name="adj1" fmla="val -21429"/>
              <a:gd name="adj2" fmla="val 45562"/>
              <a:gd name="adj3" fmla="val 16667"/>
            </a:avLst>
          </a:prstGeom>
          <a:ln/>
        </p:spPr>
        <p:style>
          <a:lnRef idx="2">
            <a:schemeClr val="accent1"/>
          </a:lnRef>
          <a:fillRef idx="1">
            <a:schemeClr val="lt1"/>
          </a:fillRef>
          <a:effectRef idx="0">
            <a:schemeClr val="accent1"/>
          </a:effectRef>
          <a:fontRef idx="minor">
            <a:schemeClr val="dk1"/>
          </a:fontRef>
        </p:style>
        <p:txBody>
          <a:bodyPr rtlCol="0" anchor="ctr"/>
          <a:lstStyle/>
          <a:p>
            <a:pPr marL="0" lvl="0" indent="0" algn="l" rtl="0">
              <a:lnSpc>
                <a:spcPct val="95000"/>
              </a:lnSpc>
              <a:spcBef>
                <a:spcPts val="0"/>
              </a:spcBef>
              <a:spcAft>
                <a:spcPts val="0"/>
              </a:spcAft>
              <a:buClr>
                <a:schemeClr val="dk1"/>
              </a:buClr>
              <a:buSzPts val="1018"/>
              <a:buFont typeface="Arial"/>
              <a:buNone/>
            </a:pPr>
            <a:r>
              <a:rPr lang="hi-IN" sz="1800" b="1" dirty="0"/>
              <a:t>एफएनएचडब्ल्यू एकीकरण</a:t>
            </a:r>
          </a:p>
          <a:p>
            <a:pPr lvl="0" algn="just"/>
            <a:endParaRPr lang="en-US" dirty="0"/>
          </a:p>
          <a:p>
            <a:pPr marL="342900" lvl="0" indent="-342900" algn="just">
              <a:buFont typeface="Arial" panose="020B0604020202020204" pitchFamily="34" charset="0"/>
              <a:buChar char="•"/>
            </a:pPr>
            <a:r>
              <a:rPr lang="en" sz="1600" dirty="0"/>
              <a:t>चिकित्सा पर कम खर्च </a:t>
            </a:r>
          </a:p>
          <a:p>
            <a:pPr marL="342900" indent="-342900" algn="just">
              <a:buFont typeface="Arial" panose="020B0604020202020204" pitchFamily="34" charset="0"/>
              <a:buChar char="•"/>
            </a:pPr>
            <a:r>
              <a:rPr lang="en-IN" dirty="0"/>
              <a:t> </a:t>
            </a:r>
            <a:r>
              <a:rPr lang="hi-IN" sz="1600" dirty="0"/>
              <a:t>आर्थिक उत्पादकता बढ़ाता है</a:t>
            </a:r>
          </a:p>
          <a:p>
            <a:pPr marL="342900" indent="-342900" algn="just">
              <a:buFont typeface="Arial" panose="020B0604020202020204" pitchFamily="34" charset="0"/>
              <a:buChar char="•"/>
            </a:pPr>
            <a:r>
              <a:rPr lang="en" sz="1600" dirty="0"/>
              <a:t>ग्रामीण महिलाओं </a:t>
            </a:r>
            <a:r>
              <a:rPr lang="hi-IN" sz="1600" dirty="0"/>
              <a:t>और उनके परिवारों के जीवन की गुणवत्ता में सुधार करता है</a:t>
            </a:r>
          </a:p>
          <a:p>
            <a:pPr marL="342900" lvl="0" indent="-342900" algn="just">
              <a:buFont typeface="Arial" panose="020B0604020202020204" pitchFamily="34" charset="0"/>
              <a:buChar char="•"/>
            </a:pPr>
            <a:endParaRPr lang="en-US" sz="1600" dirty="0"/>
          </a:p>
        </p:txBody>
      </p:sp>
      <p:sp>
        <p:nvSpPr>
          <p:cNvPr id="5" name="Rounded Rectangular Callout 4"/>
          <p:cNvSpPr/>
          <p:nvPr/>
        </p:nvSpPr>
        <p:spPr>
          <a:xfrm>
            <a:off x="6234542" y="893570"/>
            <a:ext cx="5257801" cy="752507"/>
          </a:xfrm>
          <a:prstGeom prst="wedgeRoundRectCallout">
            <a:avLst/>
          </a:prstGeom>
          <a:ln/>
        </p:spPr>
        <p:style>
          <a:lnRef idx="0">
            <a:schemeClr val="accent6"/>
          </a:lnRef>
          <a:fillRef idx="3">
            <a:schemeClr val="accent6"/>
          </a:fillRef>
          <a:effectRef idx="3">
            <a:schemeClr val="accent6"/>
          </a:effectRef>
          <a:fontRef idx="minor">
            <a:schemeClr val="lt1"/>
          </a:fontRef>
        </p:style>
        <p:txBody>
          <a:bodyPr rtlCol="0" anchor="ctr"/>
          <a:lstStyle/>
          <a:p>
            <a:pPr marL="0" lvl="0" indent="0" algn="l" rtl="0">
              <a:lnSpc>
                <a:spcPct val="95000"/>
              </a:lnSpc>
              <a:spcBef>
                <a:spcPts val="1200"/>
              </a:spcBef>
              <a:spcAft>
                <a:spcPts val="0"/>
              </a:spcAft>
              <a:buClr>
                <a:schemeClr val="dk1"/>
              </a:buClr>
              <a:buSzPts val="1018"/>
              <a:buFont typeface="Arial"/>
              <a:buNone/>
            </a:pPr>
            <a:r>
              <a:rPr lang="hi-IN" sz="1800" dirty="0"/>
              <a:t>2016 में- एफएनएचडब्ल्यू एकीकरण को अनिवार्य करने वाले दशासूत्र पर </a:t>
            </a:r>
            <a:r>
              <a:rPr lang="hi-IN" sz="1800" dirty="0">
                <a:solidFill>
                  <a:schemeClr val="bg1"/>
                </a:solidFill>
              </a:rPr>
              <a:t>ऐड्वाइज़री</a:t>
            </a:r>
          </a:p>
        </p:txBody>
      </p:sp>
      <p:sp>
        <p:nvSpPr>
          <p:cNvPr id="6" name="Rounded Rectangular Callout 5"/>
          <p:cNvSpPr/>
          <p:nvPr/>
        </p:nvSpPr>
        <p:spPr>
          <a:xfrm>
            <a:off x="6234542" y="1876846"/>
            <a:ext cx="5257801" cy="824883"/>
          </a:xfrm>
          <a:prstGeom prst="wedgeRoundRectCallout">
            <a:avLst/>
          </a:prstGeom>
          <a:ln/>
        </p:spPr>
        <p:style>
          <a:lnRef idx="0">
            <a:schemeClr val="accent4"/>
          </a:lnRef>
          <a:fillRef idx="3">
            <a:schemeClr val="accent4"/>
          </a:fillRef>
          <a:effectRef idx="3">
            <a:schemeClr val="accent4"/>
          </a:effectRef>
          <a:fontRef idx="minor">
            <a:schemeClr val="lt1"/>
          </a:fontRef>
        </p:style>
        <p:txBody>
          <a:bodyPr rtlCol="0" anchor="ctr"/>
          <a:lstStyle/>
          <a:p>
            <a:pPr marL="0" lvl="0" indent="0" algn="l" rtl="0">
              <a:lnSpc>
                <a:spcPct val="95000"/>
              </a:lnSpc>
              <a:spcBef>
                <a:spcPts val="1200"/>
              </a:spcBef>
              <a:spcAft>
                <a:spcPts val="0"/>
              </a:spcAft>
              <a:buClr>
                <a:schemeClr val="dk1"/>
              </a:buClr>
              <a:buSzPts val="1018"/>
              <a:buFont typeface="Arial"/>
              <a:buNone/>
            </a:pPr>
            <a:r>
              <a:rPr lang="hi-IN" dirty="0"/>
              <a:t>2017 में- एफएनएचडब्ल्यू हस्तक्षेपों को रेखांकित करने के लिए एफएनएचडब्ल्यू (नीचे लिंक) पर एक मास्टर परिपत्र</a:t>
            </a:r>
          </a:p>
        </p:txBody>
      </p:sp>
      <p:sp>
        <p:nvSpPr>
          <p:cNvPr id="7" name="Right Arrow 6"/>
          <p:cNvSpPr/>
          <p:nvPr/>
        </p:nvSpPr>
        <p:spPr>
          <a:xfrm>
            <a:off x="4293949" y="3096575"/>
            <a:ext cx="1336431" cy="340995"/>
          </a:xfrm>
          <a:prstGeom prst="rightArrow">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8" name="Rounded Rectangular Callout 7"/>
          <p:cNvSpPr/>
          <p:nvPr/>
        </p:nvSpPr>
        <p:spPr>
          <a:xfrm>
            <a:off x="6234542" y="4310465"/>
            <a:ext cx="5257800" cy="850932"/>
          </a:xfrm>
          <a:prstGeom prst="wedgeRoundRectCallout">
            <a:avLst/>
          </a:prstGeom>
          <a:ln/>
        </p:spPr>
        <p:style>
          <a:lnRef idx="0">
            <a:schemeClr val="accent2"/>
          </a:lnRef>
          <a:fillRef idx="3">
            <a:schemeClr val="accent2"/>
          </a:fillRef>
          <a:effectRef idx="3">
            <a:schemeClr val="accent2"/>
          </a:effectRef>
          <a:fontRef idx="minor">
            <a:schemeClr val="lt1"/>
          </a:fontRef>
        </p:style>
        <p:txBody>
          <a:bodyPr rtlCol="0" anchor="ctr"/>
          <a:lstStyle/>
          <a:p>
            <a:pPr marL="0" lvl="0" indent="0" algn="l" rtl="0">
              <a:lnSpc>
                <a:spcPct val="95000"/>
              </a:lnSpc>
              <a:spcBef>
                <a:spcPts val="1200"/>
              </a:spcBef>
              <a:spcAft>
                <a:spcPts val="0"/>
              </a:spcAft>
              <a:buClr>
                <a:schemeClr val="dk1"/>
              </a:buClr>
              <a:buSzPts val="1018"/>
              <a:buFont typeface="Arial"/>
              <a:buNone/>
            </a:pPr>
            <a:r>
              <a:rPr lang="hi-IN" sz="1800" dirty="0">
                <a:solidFill>
                  <a:schemeClr val="bg1"/>
                </a:solidFill>
              </a:rPr>
              <a:t>2020 में- बेहतर </a:t>
            </a:r>
            <a:r>
              <a:rPr lang="en-IN" sz="1800" dirty="0">
                <a:solidFill>
                  <a:schemeClr val="bg1"/>
                </a:solidFill>
              </a:rPr>
              <a:t>FNHW </a:t>
            </a:r>
            <a:r>
              <a:rPr lang="hi-IN" sz="1800" dirty="0">
                <a:solidFill>
                  <a:schemeClr val="bg1"/>
                </a:solidFill>
              </a:rPr>
              <a:t>परिणामों के लिए सामाजिक व्यवहार परिवर्तन संचार दृष्टिकोण को मजबूत करने के लिए ऐड्वाइज़री</a:t>
            </a:r>
          </a:p>
        </p:txBody>
      </p:sp>
      <p:sp>
        <p:nvSpPr>
          <p:cNvPr id="9" name="Rounded Rectangular Callout 8"/>
          <p:cNvSpPr/>
          <p:nvPr/>
        </p:nvSpPr>
        <p:spPr>
          <a:xfrm>
            <a:off x="6234542" y="5541418"/>
            <a:ext cx="5257800" cy="824883"/>
          </a:xfrm>
          <a:prstGeom prst="wedgeRoundRectCallout">
            <a:avLst/>
          </a:prstGeom>
          <a:ln/>
        </p:spPr>
        <p:style>
          <a:lnRef idx="1">
            <a:schemeClr val="accent1"/>
          </a:lnRef>
          <a:fillRef idx="3">
            <a:schemeClr val="accent1"/>
          </a:fillRef>
          <a:effectRef idx="2">
            <a:schemeClr val="accent1"/>
          </a:effectRef>
          <a:fontRef idx="minor">
            <a:schemeClr val="lt1"/>
          </a:fontRef>
        </p:style>
        <p:txBody>
          <a:bodyPr rtlCol="0" anchor="ctr"/>
          <a:lstStyle/>
          <a:p>
            <a:pPr marL="0" lvl="0" indent="0" algn="l" rtl="0">
              <a:lnSpc>
                <a:spcPct val="95000"/>
              </a:lnSpc>
              <a:spcBef>
                <a:spcPts val="1200"/>
              </a:spcBef>
              <a:spcAft>
                <a:spcPts val="0"/>
              </a:spcAft>
              <a:buClr>
                <a:schemeClr val="dk1"/>
              </a:buClr>
              <a:buSzPts val="1018"/>
              <a:buFont typeface="Arial"/>
              <a:buNone/>
            </a:pPr>
            <a:r>
              <a:rPr lang="hi-IN" sz="1800" dirty="0">
                <a:solidFill>
                  <a:schemeClr val="bg1"/>
                </a:solidFill>
              </a:rPr>
              <a:t>2020 में- राज्य एफएनएचडब्ल्यू परिचालन रणनीति और एसआरएलएम कर्मचारियों और संवर्गों के कार्यों के विकास का मार्गदर्शन करने के लिए ऐड्वाइज़री</a:t>
            </a:r>
          </a:p>
        </p:txBody>
      </p:sp>
      <p:sp>
        <p:nvSpPr>
          <p:cNvPr id="10" name="Rounded Rectangular Callout 9"/>
          <p:cNvSpPr/>
          <p:nvPr/>
        </p:nvSpPr>
        <p:spPr>
          <a:xfrm>
            <a:off x="6234542" y="3080631"/>
            <a:ext cx="5257800" cy="850932"/>
          </a:xfrm>
          <a:prstGeom prst="wedgeRoundRectCallout">
            <a:avLst/>
          </a:prstGeom>
          <a:ln/>
        </p:spPr>
        <p:style>
          <a:lnRef idx="0">
            <a:schemeClr val="accent3"/>
          </a:lnRef>
          <a:fillRef idx="3">
            <a:schemeClr val="accent3"/>
          </a:fillRef>
          <a:effectRef idx="3">
            <a:schemeClr val="accent3"/>
          </a:effectRef>
          <a:fontRef idx="minor">
            <a:schemeClr val="lt1"/>
          </a:fontRef>
        </p:style>
        <p:txBody>
          <a:bodyPr rtlCol="0" anchor="ctr"/>
          <a:lstStyle/>
          <a:p>
            <a:pPr marL="0" lvl="0" indent="0" algn="l" rtl="0">
              <a:lnSpc>
                <a:spcPct val="95000"/>
              </a:lnSpc>
              <a:spcBef>
                <a:spcPts val="1200"/>
              </a:spcBef>
              <a:spcAft>
                <a:spcPts val="0"/>
              </a:spcAft>
              <a:buClr>
                <a:schemeClr val="dk1"/>
              </a:buClr>
              <a:buSzPts val="1018"/>
              <a:buFont typeface="Arial"/>
              <a:buNone/>
            </a:pPr>
            <a:r>
              <a:rPr lang="hi-IN" sz="1800" dirty="0">
                <a:solidFill>
                  <a:schemeClr val="bg1"/>
                </a:solidFill>
              </a:rPr>
              <a:t>2018 में- </a:t>
            </a:r>
            <a:r>
              <a:rPr lang="en-IN" sz="1800" dirty="0">
                <a:solidFill>
                  <a:schemeClr val="bg1"/>
                </a:solidFill>
              </a:rPr>
              <a:t>MoWCD, MoRD, </a:t>
            </a:r>
            <a:r>
              <a:rPr lang="hi-IN" sz="1800" dirty="0">
                <a:solidFill>
                  <a:schemeClr val="bg1"/>
                </a:solidFill>
              </a:rPr>
              <a:t>और </a:t>
            </a:r>
            <a:r>
              <a:rPr lang="en-IN" sz="1800" dirty="0">
                <a:solidFill>
                  <a:schemeClr val="bg1"/>
                </a:solidFill>
              </a:rPr>
              <a:t>MoHFW </a:t>
            </a:r>
            <a:r>
              <a:rPr lang="hi-IN" sz="1800" dirty="0">
                <a:solidFill>
                  <a:schemeClr val="bg1"/>
                </a:solidFill>
              </a:rPr>
              <a:t>द्वारा एक संयुक्त ऐड्वाइज़री तौर-तरीकों का मार्गदर्शन करने के लिए</a:t>
            </a:r>
          </a:p>
        </p:txBody>
      </p:sp>
      <p:sp>
        <p:nvSpPr>
          <p:cNvPr id="11" name="Rectangle 10"/>
          <p:cNvSpPr/>
          <p:nvPr/>
        </p:nvSpPr>
        <p:spPr>
          <a:xfrm>
            <a:off x="838199" y="35953"/>
            <a:ext cx="4939146" cy="752507"/>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IN" b="1" dirty="0">
              <a:solidFill>
                <a:schemeClr val="bg1"/>
              </a:solidFill>
            </a:endParaRPr>
          </a:p>
        </p:txBody>
      </p:sp>
      <p:sp>
        <p:nvSpPr>
          <p:cNvPr id="12" name="Title 1"/>
          <p:cNvSpPr>
            <a:spLocks noGrp="1"/>
          </p:cNvSpPr>
          <p:nvPr>
            <p:ph type="title"/>
          </p:nvPr>
        </p:nvSpPr>
        <p:spPr>
          <a:xfrm>
            <a:off x="959297" y="161596"/>
            <a:ext cx="5074889" cy="646331"/>
          </a:xfrm>
        </p:spPr>
        <p:txBody>
          <a:bodyPr vert="horz" lIns="91440" tIns="45720" rIns="91440" bIns="45720" rtlCol="0" anchor="ctr">
            <a:noAutofit/>
          </a:bodyPr>
          <a:lstStyle/>
          <a:p>
            <a:r>
              <a:rPr lang="en" sz="2800" b="1" dirty="0">
                <a:solidFill>
                  <a:schemeClr val="bg1"/>
                </a:solidFill>
              </a:rPr>
              <a:t>FNHW एकीकरण पर ऐड्वाइज़री</a:t>
            </a:r>
            <a:r>
              <a:rPr kumimoji="0" lang="hi-IN" altLang="en-US" sz="2800" b="1" i="0" u="none" strike="noStrike" cap="none" normalizeH="0" baseline="0" dirty="0">
                <a:ln>
                  <a:noFill/>
                </a:ln>
                <a:solidFill>
                  <a:schemeClr val="bg1"/>
                </a:solidFill>
                <a:effectLst/>
                <a:latin typeface="inherit"/>
                <a:cs typeface="Mangal" panose="02040503050203030202" pitchFamily="18" charset="0"/>
              </a:rPr>
              <a:t>ज</a:t>
            </a:r>
            <a:r>
              <a:rPr lang="en" sz="2800" b="1" dirty="0">
                <a:solidFill>
                  <a:schemeClr val="bg1"/>
                </a:solidFill>
              </a:rPr>
              <a:t> </a:t>
            </a:r>
            <a:endParaRPr lang="en-IN" sz="2800" b="1" dirty="0">
              <a:solidFill>
                <a:schemeClr val="bg1"/>
              </a:solidFill>
            </a:endParaRPr>
          </a:p>
        </p:txBody>
      </p:sp>
      <p:sp>
        <p:nvSpPr>
          <p:cNvPr id="13" name="TextBox 12"/>
          <p:cNvSpPr txBox="1"/>
          <p:nvPr/>
        </p:nvSpPr>
        <p:spPr>
          <a:xfrm>
            <a:off x="838199" y="6175716"/>
            <a:ext cx="10294135" cy="646331"/>
          </a:xfrm>
          <a:prstGeom prst="rect">
            <a:avLst/>
          </a:prstGeom>
          <a:noFill/>
        </p:spPr>
        <p:txBody>
          <a:bodyPr wrap="square" rtlCol="0">
            <a:spAutoFit/>
          </a:bodyPr>
          <a:lstStyle/>
          <a:p>
            <a:pPr lvl="0"/>
            <a:r>
              <a:rPr lang="en-US" sz="900" b="1" i="1" dirty="0">
                <a:hlinkClick r:id="rId2"/>
              </a:rPr>
              <a:t>1</a:t>
            </a:r>
            <a:r>
              <a:rPr lang="en-US" sz="900" b="1" i="1" dirty="0">
                <a:solidFill>
                  <a:srgbClr val="0070C0"/>
                </a:solidFill>
                <a:hlinkClick r:id="rId2"/>
              </a:rPr>
              <a:t>. </a:t>
            </a:r>
            <a:r>
              <a:rPr lang="en-US" sz="900" b="1" i="1" dirty="0">
                <a:solidFill>
                  <a:srgbClr val="0070C0"/>
                </a:solidFill>
                <a:hlinkClick r:id="rId3"/>
              </a:rPr>
              <a:t>https://drive.google.com/file/d/1oOlOSsY97aGnOtxStXjwHUYy7BVyBK98/view?usp=sharing</a:t>
            </a:r>
            <a:endParaRPr lang="en-US" sz="900" b="1" i="1" dirty="0">
              <a:solidFill>
                <a:srgbClr val="0070C0"/>
              </a:solidFill>
              <a:hlinkClick r:id="rId2"/>
            </a:endParaRPr>
          </a:p>
          <a:p>
            <a:r>
              <a:rPr lang="en-US" sz="900" b="1" i="1" u="sng" dirty="0">
                <a:hlinkClick r:id="rId2"/>
              </a:rPr>
              <a:t>2.</a:t>
            </a:r>
            <a:r>
              <a:rPr lang="en-US" sz="900" b="1" i="1" dirty="0">
                <a:hlinkClick r:id="rId2"/>
              </a:rPr>
              <a:t> https://aajeevika.gov.in/sites/default/files/Master%20Circular%20for%20Food%2C%20Nutrition%2C%20Health%20and%20Wash%20Interventions.pdf</a:t>
            </a:r>
            <a:endParaRPr lang="en-US" sz="900" b="1" i="1" dirty="0"/>
          </a:p>
          <a:p>
            <a:r>
              <a:rPr lang="en-US" sz="900" b="1" i="1" dirty="0">
                <a:solidFill>
                  <a:srgbClr val="0070C0"/>
                </a:solidFill>
              </a:rPr>
              <a:t>3. </a:t>
            </a:r>
            <a:r>
              <a:rPr lang="en-US" sz="900" b="1" i="1" u="sng" dirty="0">
                <a:solidFill>
                  <a:srgbClr val="0070C0"/>
                </a:solidFill>
                <a:hlinkClick r:id="rId4"/>
              </a:rPr>
              <a:t>https://aajeevika.gov.in/sites/default/files/Joint%20Advisory%20on%20Nutrition.pdf</a:t>
            </a:r>
            <a:endParaRPr lang="en-US" sz="900" b="1" i="1" u="sng" dirty="0">
              <a:solidFill>
                <a:srgbClr val="0070C0"/>
              </a:solidFill>
            </a:endParaRPr>
          </a:p>
          <a:p>
            <a:r>
              <a:rPr lang="en-US" sz="900" dirty="0">
                <a:hlinkClick r:id="rId5"/>
              </a:rPr>
              <a:t>4. https://drive.google.com/file/d/1-pNEZtYKyPcaSwvGTsJZ1rLtZShzYHnT/view?usp=sharing</a:t>
            </a:r>
            <a:endParaRPr lang="en-IN" sz="1200" b="1" i="1" dirty="0"/>
          </a:p>
        </p:txBody>
      </p:sp>
    </p:spTree>
    <p:extLst>
      <p:ext uri="{BB962C8B-B14F-4D97-AF65-F5344CB8AC3E}">
        <p14:creationId xmlns:p14="http://schemas.microsoft.com/office/powerpoint/2010/main" val="540941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3"/>
          <p:cNvSpPr>
            <a:spLocks noGrp="1"/>
          </p:cNvSpPr>
          <p:nvPr>
            <p:ph type="title"/>
          </p:nvPr>
        </p:nvSpPr>
        <p:spPr>
          <a:xfrm>
            <a:off x="889887" y="387927"/>
            <a:ext cx="4679640" cy="659188"/>
          </a:xfrm>
        </p:spPr>
        <p:style>
          <a:lnRef idx="0">
            <a:schemeClr val="accent4"/>
          </a:lnRef>
          <a:fillRef idx="3">
            <a:schemeClr val="accent4"/>
          </a:fillRef>
          <a:effectRef idx="3">
            <a:schemeClr val="accent4"/>
          </a:effectRef>
          <a:fontRef idx="minor">
            <a:schemeClr val="lt1"/>
          </a:fontRef>
        </p:style>
        <p:txBody>
          <a:bodyPr rtlCol="0" anchor="ctr">
            <a:normAutofit/>
          </a:bodyPr>
          <a:lstStyle/>
          <a:p>
            <a:r>
              <a:rPr lang="en" sz="3200" dirty="0"/>
              <a:t>दशसूत्र रणनीति- 2016</a:t>
            </a:r>
            <a:endParaRPr lang="en-US" sz="3200" b="1" dirty="0">
              <a:solidFill>
                <a:schemeClr val="bg1"/>
              </a:solidFill>
              <a:latin typeface="+mj-lt"/>
              <a:ea typeface="+mn-ea"/>
              <a:cs typeface="+mn-cs"/>
            </a:endParaRPr>
          </a:p>
        </p:txBody>
      </p:sp>
      <p:sp>
        <p:nvSpPr>
          <p:cNvPr id="4" name="Slide Number Placeholder 3"/>
          <p:cNvSpPr>
            <a:spLocks noGrp="1"/>
          </p:cNvSpPr>
          <p:nvPr>
            <p:ph type="sldNum" sz="quarter" idx="12"/>
          </p:nvPr>
        </p:nvSpPr>
        <p:spPr/>
        <p:txBody>
          <a:bodyPr/>
          <a:lstStyle/>
          <a:p>
            <a:fld id="{51422E5A-0D69-45F0-8F0D-492D47CA7310}" type="slidenum">
              <a:rPr lang="en-US" smtClean="0"/>
              <a:t>7</a:t>
            </a:fld>
            <a:endParaRPr lang="en-US"/>
          </a:p>
        </p:txBody>
      </p:sp>
      <p:sp>
        <p:nvSpPr>
          <p:cNvPr id="15" name="TextBox 14">
            <a:extLst>
              <a:ext uri="{FF2B5EF4-FFF2-40B4-BE49-F238E27FC236}">
                <a16:creationId xmlns:a16="http://schemas.microsoft.com/office/drawing/2014/main" id="{80ECD105-03DA-4AE5-B254-B25A502110D5}"/>
              </a:ext>
            </a:extLst>
          </p:cNvPr>
          <p:cNvSpPr txBox="1"/>
          <p:nvPr/>
        </p:nvSpPr>
        <p:spPr>
          <a:xfrm>
            <a:off x="752248" y="1220598"/>
            <a:ext cx="10416495" cy="434734"/>
          </a:xfrm>
          <a:prstGeom prst="rect">
            <a:avLst/>
          </a:prstGeom>
          <a:noFill/>
        </p:spPr>
        <p:txBody>
          <a:bodyPr wrap="square" rtlCol="0">
            <a:spAutoFit/>
          </a:bodyPr>
          <a:lstStyle/>
          <a:p>
            <a:pPr marL="0" lvl="0" indent="0" algn="l" rtl="0">
              <a:lnSpc>
                <a:spcPct val="115000"/>
              </a:lnSpc>
              <a:spcBef>
                <a:spcPts val="0"/>
              </a:spcBef>
              <a:spcAft>
                <a:spcPts val="0"/>
              </a:spcAft>
              <a:buNone/>
            </a:pPr>
            <a:r>
              <a:rPr lang="hi-IN" sz="2000" dirty="0"/>
              <a:t>समुदायों के समग्र विकास के लिए आजीविका और सामाजिक विकास का एकीकरण</a:t>
            </a:r>
          </a:p>
        </p:txBody>
      </p:sp>
      <p:pic>
        <p:nvPicPr>
          <p:cNvPr id="5" name="Picture 4"/>
          <p:cNvPicPr>
            <a:picLocks noChangeAspect="1"/>
          </p:cNvPicPr>
          <p:nvPr/>
        </p:nvPicPr>
        <p:blipFill>
          <a:blip r:embed="rId2"/>
          <a:stretch>
            <a:fillRect/>
          </a:stretch>
        </p:blipFill>
        <p:spPr>
          <a:xfrm>
            <a:off x="889887" y="1883976"/>
            <a:ext cx="5163705" cy="4404928"/>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2" name="Rounded Rectangle 1"/>
          <p:cNvSpPr/>
          <p:nvPr/>
        </p:nvSpPr>
        <p:spPr>
          <a:xfrm>
            <a:off x="8095610" y="1866985"/>
            <a:ext cx="2784763" cy="1631853"/>
          </a:xfrm>
          <a:prstGeom prst="roundRect">
            <a:avLst/>
          </a:prstGeom>
          <a:solidFill>
            <a:schemeClr val="tx2">
              <a:lumMod val="20000"/>
              <a:lumOff val="80000"/>
            </a:schemeClr>
          </a:solidFill>
          <a:ln>
            <a:noFill/>
          </a:ln>
        </p:spPr>
        <p:style>
          <a:lnRef idx="0">
            <a:schemeClr val="accent5"/>
          </a:lnRef>
          <a:fillRef idx="3">
            <a:schemeClr val="accent5"/>
          </a:fillRef>
          <a:effectRef idx="3">
            <a:schemeClr val="accent5"/>
          </a:effectRef>
          <a:fontRef idx="minor">
            <a:schemeClr val="lt1"/>
          </a:fontRef>
        </p:style>
        <p:txBody>
          <a:bodyPr rtlCol="0" anchor="ctr"/>
          <a:lstStyle/>
          <a:p>
            <a:pPr algn="ctr"/>
            <a:r>
              <a:rPr lang="en" dirty="0">
                <a:solidFill>
                  <a:schemeClr val="tx1"/>
                </a:solidFill>
              </a:rPr>
              <a:t>सूक्ष्म ऋण और वित्तपोषण</a:t>
            </a:r>
            <a:endParaRPr lang="en-IN" dirty="0">
              <a:solidFill>
                <a:schemeClr val="tx1"/>
              </a:solidFill>
            </a:endParaRPr>
          </a:p>
        </p:txBody>
      </p:sp>
      <p:sp>
        <p:nvSpPr>
          <p:cNvPr id="7" name="Rounded Rectangle 6"/>
          <p:cNvSpPr/>
          <p:nvPr/>
        </p:nvSpPr>
        <p:spPr>
          <a:xfrm>
            <a:off x="8164883" y="4915010"/>
            <a:ext cx="2784763" cy="1465331"/>
          </a:xfrm>
          <a:prstGeom prst="roundRect">
            <a:avLst/>
          </a:prstGeom>
          <a:solidFill>
            <a:schemeClr val="accent2">
              <a:lumMod val="20000"/>
              <a:lumOff val="80000"/>
            </a:schemeClr>
          </a:solidFill>
          <a:ln>
            <a:noFill/>
          </a:ln>
        </p:spPr>
        <p:style>
          <a:lnRef idx="1">
            <a:schemeClr val="accent5"/>
          </a:lnRef>
          <a:fillRef idx="3">
            <a:schemeClr val="accent5"/>
          </a:fillRef>
          <a:effectRef idx="2">
            <a:schemeClr val="accent5"/>
          </a:effectRef>
          <a:fontRef idx="minor">
            <a:schemeClr val="lt1"/>
          </a:fontRef>
        </p:style>
        <p:txBody>
          <a:bodyPr rtlCol="0" anchor="ctr"/>
          <a:lstStyle/>
          <a:p>
            <a:pPr marL="0" lvl="0" indent="0" rtl="0">
              <a:lnSpc>
                <a:spcPct val="115000"/>
              </a:lnSpc>
              <a:spcBef>
                <a:spcPts val="1200"/>
              </a:spcBef>
              <a:spcAft>
                <a:spcPts val="0"/>
              </a:spcAft>
              <a:buClr>
                <a:schemeClr val="dk1"/>
              </a:buClr>
              <a:buSzPts val="1100"/>
              <a:buFont typeface="Arial"/>
              <a:buNone/>
            </a:pPr>
            <a:r>
              <a:rPr lang="hi-IN" dirty="0">
                <a:solidFill>
                  <a:schemeClr val="tx1"/>
                </a:solidFill>
              </a:rPr>
              <a:t>सामाजिक विकास - भोजन, पोषण, स्वास्थ्य और वॉश, लिंग आदि।</a:t>
            </a:r>
          </a:p>
        </p:txBody>
      </p:sp>
      <p:sp>
        <p:nvSpPr>
          <p:cNvPr id="3" name="Down Arrow 2"/>
          <p:cNvSpPr/>
          <p:nvPr/>
        </p:nvSpPr>
        <p:spPr>
          <a:xfrm>
            <a:off x="9332127" y="3925616"/>
            <a:ext cx="450273" cy="562616"/>
          </a:xfrm>
          <a:prstGeom prst="downArrow">
            <a:avLst/>
          </a:prstGeom>
          <a:solidFill>
            <a:schemeClr val="accent1">
              <a:lumMod val="20000"/>
              <a:lumOff val="80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38857005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1E61C19-BA34-4244-B3AC-B1DB9D792C31}"/>
              </a:ext>
            </a:extLst>
          </p:cNvPr>
          <p:cNvSpPr txBox="1"/>
          <p:nvPr/>
        </p:nvSpPr>
        <p:spPr>
          <a:xfrm>
            <a:off x="734291" y="1676460"/>
            <a:ext cx="11208328" cy="4832092"/>
          </a:xfrm>
          <a:prstGeom prst="rect">
            <a:avLst/>
          </a:prstGeom>
          <a:noFill/>
        </p:spPr>
        <p:txBody>
          <a:bodyPr wrap="square" rtlCol="0">
            <a:spAutoFit/>
          </a:bodyPr>
          <a:lstStyle/>
          <a:p>
            <a:pPr marL="342900" lvl="0" indent="-342900" algn="just">
              <a:spcBef>
                <a:spcPct val="0"/>
              </a:spcBef>
              <a:buFont typeface="Wingdings" panose="05000000000000000000" pitchFamily="2" charset="2"/>
              <a:buChar char="§"/>
              <a:defRPr/>
            </a:pPr>
            <a:r>
              <a:rPr lang="hi-IN" b="1" i="0" dirty="0">
                <a:solidFill>
                  <a:srgbClr val="202124"/>
                </a:solidFill>
                <a:effectLst/>
                <a:latin typeface="arial" panose="020B0604020202020204" pitchFamily="34" charset="0"/>
              </a:rPr>
              <a:t>बैठक के एजेंडे के हिस्से के रूप में सदस्यों को प्रभावित करने वाले सामाजिक मुद्दों (खाद्य, पोषण, स्वास्थ्य और वॉश से संबंधित मुद्दों सहित) को शामिल करें</a:t>
            </a:r>
            <a:r>
              <a:rPr lang="en-IN" b="1" i="0" dirty="0">
                <a:solidFill>
                  <a:srgbClr val="202124"/>
                </a:solidFill>
                <a:effectLst/>
                <a:latin typeface="arial" panose="020B0604020202020204" pitchFamily="34" charset="0"/>
              </a:rPr>
              <a:t> |</a:t>
            </a:r>
          </a:p>
          <a:p>
            <a:pPr marL="342900" lvl="0" indent="-342900" algn="just">
              <a:spcBef>
                <a:spcPct val="0"/>
              </a:spcBef>
              <a:buFont typeface="Wingdings" panose="05000000000000000000" pitchFamily="2" charset="2"/>
              <a:buChar char="§"/>
              <a:defRPr/>
            </a:pPr>
            <a:endParaRPr lang="en-IN" b="1" dirty="0">
              <a:solidFill>
                <a:schemeClr val="tx1">
                  <a:lumMod val="95000"/>
                  <a:lumOff val="5000"/>
                </a:schemeClr>
              </a:solidFill>
              <a:latin typeface="Calibri" pitchFamily="34" charset="0"/>
              <a:cs typeface="Calibri" pitchFamily="34" charset="0"/>
            </a:endParaRP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pPr>
            <a:r>
              <a:rPr kumimoji="0" lang="hi-IN" altLang="en-US" b="1" i="0" u="none" strike="noStrike" cap="none" normalizeH="0" baseline="0" dirty="0">
                <a:ln>
                  <a:noFill/>
                </a:ln>
                <a:solidFill>
                  <a:srgbClr val="202124"/>
                </a:solidFill>
                <a:effectLst/>
                <a:latin typeface="inherit"/>
                <a:cs typeface="Mangal" panose="02040503050203030202" pitchFamily="18" charset="0"/>
              </a:rPr>
              <a:t>बैठकें लाइन एजेंसियों और पीआरआई के साथ स्वास्थ्य मुद्दों पर चर्चा के लिए मंच के रूप में कार्य करना चाहिए, आशा और आंगनवाड़ी कार्यकर्ता को उनकी साप्ताहिक बैठक में आमंत्रित करना चाहिए और उनकी सलाह से लाभ उठाना चाहिए</a:t>
            </a:r>
            <a:r>
              <a:rPr kumimoji="0" lang="en-IN" altLang="en-US" b="1" i="0" u="none" strike="noStrike" cap="none" normalizeH="0" baseline="0" dirty="0">
                <a:ln>
                  <a:noFill/>
                </a:ln>
                <a:solidFill>
                  <a:schemeClr val="tx1"/>
                </a:solidFill>
                <a:effectLst/>
                <a:cs typeface="Mangal" panose="02040503050203030202" pitchFamily="18" charset="0"/>
              </a:rPr>
              <a:t>|</a:t>
            </a: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pPr>
            <a:endParaRPr kumimoji="0" lang="en-US" altLang="en-US" b="1" i="0" u="none" strike="noStrike" cap="none" normalizeH="0" baseline="0" dirty="0">
              <a:ln>
                <a:noFill/>
              </a:ln>
              <a:solidFill>
                <a:schemeClr val="tx1"/>
              </a:solidFill>
              <a:effectLst/>
              <a:latin typeface="Arial" panose="020B060402020202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pPr>
            <a:r>
              <a:rPr kumimoji="0" lang="hi-IN" altLang="en-US" b="1" i="0" u="none" strike="noStrike" cap="none" normalizeH="0" baseline="0" dirty="0">
                <a:ln>
                  <a:noFill/>
                </a:ln>
                <a:solidFill>
                  <a:srgbClr val="202124"/>
                </a:solidFill>
                <a:effectLst/>
                <a:latin typeface="inherit"/>
                <a:cs typeface="Mangal" panose="02040503050203030202" pitchFamily="18" charset="0"/>
              </a:rPr>
              <a:t>महिलाओं और बच्चों, गर्भवती और स्तनपान कराने वाली माताओं के कुपोषण के मुद्दों पर चर्चा करें और पूरक पोषण, स्वास्थ्य देखभाल और अन्य अधिकारों तक उनकी पहुंच को सुगम बनाएं।</a:t>
            </a:r>
            <a:r>
              <a:rPr kumimoji="0" lang="hi-IN" altLang="en-US" b="1" i="0" u="none" strike="noStrike" cap="none" normalizeH="0" baseline="0" dirty="0">
                <a:ln>
                  <a:noFill/>
                </a:ln>
                <a:solidFill>
                  <a:schemeClr val="tx1"/>
                </a:solidFill>
                <a:effectLst/>
                <a:cs typeface="Mangal" panose="02040503050203030202" pitchFamily="18" charset="0"/>
              </a:rPr>
              <a:t> </a:t>
            </a:r>
            <a:endParaRPr kumimoji="0" lang="en-US" altLang="en-US" b="1" i="0" u="none" strike="noStrike" cap="none" normalizeH="0" baseline="0" dirty="0">
              <a:ln>
                <a:noFill/>
              </a:ln>
              <a:solidFill>
                <a:schemeClr val="tx1"/>
              </a:solidFill>
              <a:effectLst/>
              <a:latin typeface="Arial" panose="020B0604020202020204" pitchFamily="34" charset="0"/>
            </a:endParaRPr>
          </a:p>
          <a:p>
            <a:pPr marL="342900" lvl="0" indent="-342900" algn="just">
              <a:spcBef>
                <a:spcPct val="0"/>
              </a:spcBef>
              <a:buFont typeface="Wingdings" panose="05000000000000000000" pitchFamily="2" charset="2"/>
              <a:buChar char="§"/>
              <a:defRPr/>
            </a:pPr>
            <a:endParaRPr lang="en-IN" b="1" dirty="0">
              <a:solidFill>
                <a:schemeClr val="tx1">
                  <a:lumMod val="95000"/>
                  <a:lumOff val="5000"/>
                </a:schemeClr>
              </a:solidFill>
              <a:latin typeface="Calibri" pitchFamily="34" charset="0"/>
              <a:cs typeface="Calibri" pitchFamily="34" charset="0"/>
            </a:endParaRP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pPr>
            <a:r>
              <a:rPr kumimoji="0" lang="hi-IN" altLang="en-US" b="1" i="0" u="none" strike="noStrike" cap="none" normalizeH="0" baseline="0" dirty="0">
                <a:ln>
                  <a:noFill/>
                </a:ln>
                <a:solidFill>
                  <a:srgbClr val="202124"/>
                </a:solidFill>
                <a:effectLst/>
                <a:latin typeface="inherit"/>
                <a:cs typeface="Mangal" panose="02040503050203030202" pitchFamily="18" charset="0"/>
              </a:rPr>
              <a:t>हर बैठक की शुरुआत सभी सदस्यों </a:t>
            </a:r>
            <a:r>
              <a:rPr lang="hi-IN" b="1" i="0" dirty="0">
                <a:solidFill>
                  <a:srgbClr val="202124"/>
                </a:solidFill>
                <a:effectLst/>
                <a:latin typeface="arial" panose="020B0604020202020204" pitchFamily="34" charset="0"/>
              </a:rPr>
              <a:t>को</a:t>
            </a:r>
            <a:r>
              <a:rPr kumimoji="0" lang="hi-IN" altLang="en-US" b="1" i="0" u="none" strike="noStrike" cap="none" normalizeH="0" baseline="0" dirty="0">
                <a:ln>
                  <a:noFill/>
                </a:ln>
                <a:solidFill>
                  <a:srgbClr val="202124"/>
                </a:solidFill>
                <a:effectLst/>
                <a:latin typeface="inherit"/>
                <a:cs typeface="Mangal" panose="02040503050203030202" pitchFamily="18" charset="0"/>
              </a:rPr>
              <a:t> हाथ धोकर करनी चाहिए</a:t>
            </a:r>
            <a:r>
              <a:rPr kumimoji="0" lang="en-IN" altLang="en-US" b="1" i="0" u="none" strike="noStrike" cap="none" normalizeH="0" baseline="0" dirty="0">
                <a:ln>
                  <a:noFill/>
                </a:ln>
                <a:solidFill>
                  <a:schemeClr val="tx1"/>
                </a:solidFill>
                <a:effectLst/>
                <a:cs typeface="Mangal" panose="02040503050203030202" pitchFamily="18" charset="0"/>
              </a:rPr>
              <a:t>|</a:t>
            </a: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pPr>
            <a:endParaRPr kumimoji="0" lang="en-US" altLang="en-US" b="1" i="0" u="none" strike="noStrike" cap="none" normalizeH="0" baseline="0" dirty="0">
              <a:ln>
                <a:noFill/>
              </a:ln>
              <a:solidFill>
                <a:schemeClr val="tx1"/>
              </a:solidFill>
              <a:effectLst/>
              <a:latin typeface="Arial" panose="020B0604020202020204" pitchFamily="34" charset="0"/>
            </a:endParaRPr>
          </a:p>
          <a:p>
            <a:pPr marL="342900" lvl="0" indent="-342900" algn="just">
              <a:spcBef>
                <a:spcPct val="0"/>
              </a:spcBef>
              <a:buFont typeface="Wingdings" panose="05000000000000000000" pitchFamily="2" charset="2"/>
              <a:buChar char="§"/>
              <a:defRPr/>
            </a:pPr>
            <a:r>
              <a:rPr lang="hi-IN" b="1" i="0" dirty="0">
                <a:solidFill>
                  <a:srgbClr val="202124"/>
                </a:solidFill>
                <a:effectLst/>
                <a:latin typeface="arial" panose="020B0604020202020204" pitchFamily="34" charset="0"/>
              </a:rPr>
              <a:t>व्यक्तिगत स्वच्छता, खाद्य स्वच्छता और खुले में शौच की रोकथाम को बढ़ावा देने पर चर्चा करें</a:t>
            </a:r>
            <a:r>
              <a:rPr lang="en-IN" b="1" i="0" dirty="0">
                <a:solidFill>
                  <a:srgbClr val="202124"/>
                </a:solidFill>
                <a:effectLst/>
                <a:latin typeface="arial" panose="020B0604020202020204" pitchFamily="34" charset="0"/>
              </a:rPr>
              <a:t> |</a:t>
            </a:r>
            <a:endParaRPr lang="en-US" b="1" i="0" dirty="0">
              <a:solidFill>
                <a:srgbClr val="202124"/>
              </a:solidFill>
              <a:effectLst/>
              <a:latin typeface="arial" panose="020B0604020202020204" pitchFamily="34" charset="0"/>
            </a:endParaRPr>
          </a:p>
          <a:p>
            <a:pPr marL="342900" lvl="0" indent="-342900" algn="just">
              <a:spcBef>
                <a:spcPct val="0"/>
              </a:spcBef>
              <a:buFont typeface="Wingdings" panose="05000000000000000000" pitchFamily="2" charset="2"/>
              <a:buChar char="§"/>
              <a:defRPr/>
            </a:pPr>
            <a:endParaRPr lang="en-IN" b="1" dirty="0">
              <a:solidFill>
                <a:schemeClr val="tx1">
                  <a:lumMod val="95000"/>
                  <a:lumOff val="5000"/>
                </a:schemeClr>
              </a:solidFill>
              <a:latin typeface="Calibri" pitchFamily="34" charset="0"/>
              <a:cs typeface="Calibri" pitchFamily="34" charset="0"/>
            </a:endParaRPr>
          </a:p>
          <a:p>
            <a:pPr marL="342900" indent="-342900" algn="just">
              <a:spcBef>
                <a:spcPct val="0"/>
              </a:spcBef>
              <a:buFont typeface="Wingdings" panose="05000000000000000000" pitchFamily="2" charset="2"/>
              <a:buChar char="§"/>
              <a:defRPr/>
            </a:pPr>
            <a:r>
              <a:rPr kumimoji="0" lang="hi-IN" altLang="en-US" b="1" i="0" u="none" strike="noStrike" cap="none" normalizeH="0" baseline="0" dirty="0">
                <a:ln>
                  <a:noFill/>
                </a:ln>
                <a:solidFill>
                  <a:srgbClr val="202124"/>
                </a:solidFill>
                <a:effectLst/>
                <a:latin typeface="inherit"/>
                <a:cs typeface="Mangal" panose="02040503050203030202" pitchFamily="18" charset="0"/>
              </a:rPr>
              <a:t>प्रत्येक सदस्य को यह सुनिश्चित करना चाहिए कि घर में</a:t>
            </a:r>
            <a:r>
              <a:rPr kumimoji="0" lang="en-IN" altLang="en-US" b="1" i="0" u="none" strike="noStrike" cap="none" normalizeH="0" baseline="0" dirty="0">
                <a:ln>
                  <a:noFill/>
                </a:ln>
                <a:solidFill>
                  <a:srgbClr val="202124"/>
                </a:solidFill>
                <a:effectLst/>
                <a:latin typeface="inherit"/>
                <a:cs typeface="Mangal" panose="02040503050203030202" pitchFamily="18" charset="0"/>
              </a:rPr>
              <a:t> </a:t>
            </a:r>
            <a:r>
              <a:rPr kumimoji="0" lang="hi-IN" altLang="en-US" b="1" i="0" u="none" strike="noStrike" cap="none" normalizeH="0" baseline="0" dirty="0">
                <a:ln>
                  <a:noFill/>
                </a:ln>
                <a:solidFill>
                  <a:srgbClr val="202124"/>
                </a:solidFill>
                <a:effectLst/>
                <a:latin typeface="inherit"/>
                <a:cs typeface="Mangal" panose="02040503050203030202" pitchFamily="18" charset="0"/>
              </a:rPr>
              <a:t>व्यक्तिगत स्वच्छता शौचालय हो और परिवार के सभी सदस्यों द्वारा उपयोग किया जाए</a:t>
            </a:r>
            <a:r>
              <a:rPr kumimoji="0" lang="en-IN" altLang="en-US" b="1" i="0" u="none" strike="noStrike" cap="none" normalizeH="0" baseline="0" dirty="0">
                <a:ln>
                  <a:noFill/>
                </a:ln>
                <a:solidFill>
                  <a:schemeClr val="tx1"/>
                </a:solidFill>
                <a:effectLst/>
                <a:cs typeface="Mangal" panose="02040503050203030202" pitchFamily="18" charset="0"/>
              </a:rPr>
              <a:t>|</a:t>
            </a:r>
            <a:endParaRPr kumimoji="0" lang="en-US" altLang="en-US" b="1" i="0" u="none" strike="noStrike" cap="none" normalizeH="0" baseline="0" dirty="0">
              <a:ln>
                <a:noFill/>
              </a:ln>
              <a:solidFill>
                <a:schemeClr val="tx1"/>
              </a:solidFill>
              <a:effectLst/>
              <a:latin typeface="Arial" panose="020B0604020202020204" pitchFamily="34" charset="0"/>
            </a:endParaRPr>
          </a:p>
          <a:p>
            <a:pPr lvl="0" algn="just">
              <a:spcBef>
                <a:spcPct val="0"/>
              </a:spcBef>
              <a:defRPr/>
            </a:pPr>
            <a:endParaRPr lang="en-IN" sz="2000" dirty="0">
              <a:solidFill>
                <a:schemeClr val="tx1">
                  <a:lumMod val="95000"/>
                  <a:lumOff val="5000"/>
                </a:schemeClr>
              </a:solidFill>
              <a:latin typeface="Calibri" pitchFamily="34" charset="0"/>
              <a:cs typeface="Calibri" pitchFamily="34" charset="0"/>
            </a:endParaRPr>
          </a:p>
        </p:txBody>
      </p:sp>
      <p:sp>
        <p:nvSpPr>
          <p:cNvPr id="2" name="Rectangle 1"/>
          <p:cNvSpPr/>
          <p:nvPr/>
        </p:nvSpPr>
        <p:spPr>
          <a:xfrm>
            <a:off x="887287" y="514988"/>
            <a:ext cx="9680856" cy="584775"/>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 sz="2800" dirty="0"/>
              <a:t>एफएनएचडब्ल्यू: दशसूत्र रणनीति के तहत एसएचजी की आवश्यकता </a:t>
            </a:r>
            <a:endParaRPr lang="en-US" sz="2800" b="1" dirty="0">
              <a:solidFill>
                <a:schemeClr val="bg1"/>
              </a:solidFill>
              <a:latin typeface="+mj-lt"/>
            </a:endParaRPr>
          </a:p>
        </p:txBody>
      </p:sp>
    </p:spTree>
    <p:extLst>
      <p:ext uri="{BB962C8B-B14F-4D97-AF65-F5344CB8AC3E}">
        <p14:creationId xmlns:p14="http://schemas.microsoft.com/office/powerpoint/2010/main" val="16708002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143F1D1-6DFB-40ED-9A9C-6279D5BB8EFA}"/>
              </a:ext>
            </a:extLst>
          </p:cNvPr>
          <p:cNvSpPr txBox="1"/>
          <p:nvPr/>
        </p:nvSpPr>
        <p:spPr>
          <a:xfrm>
            <a:off x="939732" y="475675"/>
            <a:ext cx="6220746" cy="584775"/>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defPPr>
              <a:defRPr lang="en-US"/>
            </a:defPPr>
            <a:lvl1pPr algn="ctr">
              <a:defRPr sz="3200" b="1" i="1">
                <a:solidFill>
                  <a:schemeClr val="bg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 i="0" dirty="0"/>
              <a:t>FNHW: एकीकरण का अवसर</a:t>
            </a:r>
            <a:endParaRPr lang="en-US" i="0" dirty="0">
              <a:latin typeface="+mj-lt"/>
            </a:endParaRPr>
          </a:p>
        </p:txBody>
      </p:sp>
      <p:pic>
        <p:nvPicPr>
          <p:cNvPr id="11" name="Picture 3">
            <a:extLst>
              <a:ext uri="{FF2B5EF4-FFF2-40B4-BE49-F238E27FC236}">
                <a16:creationId xmlns:a16="http://schemas.microsoft.com/office/drawing/2014/main" id="{0CA3CFFF-C311-4AF9-8A1C-31954514E9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9346" y="2915963"/>
            <a:ext cx="2154220" cy="152806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aphicFrame>
        <p:nvGraphicFramePr>
          <p:cNvPr id="13" name="Diagram 12">
            <a:extLst>
              <a:ext uri="{FF2B5EF4-FFF2-40B4-BE49-F238E27FC236}">
                <a16:creationId xmlns:a16="http://schemas.microsoft.com/office/drawing/2014/main" id="{3A84292E-2D97-4852-921D-E33ED2C3F76F}"/>
              </a:ext>
            </a:extLst>
          </p:cNvPr>
          <p:cNvGraphicFramePr/>
          <p:nvPr>
            <p:extLst>
              <p:ext uri="{D42A27DB-BD31-4B8C-83A1-F6EECF244321}">
                <p14:modId xmlns:p14="http://schemas.microsoft.com/office/powerpoint/2010/main" val="465693827"/>
              </p:ext>
            </p:extLst>
          </p:nvPr>
        </p:nvGraphicFramePr>
        <p:xfrm>
          <a:off x="2760219" y="1322229"/>
          <a:ext cx="9354984" cy="53312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60207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p:bldAsOne/>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7485</TotalTime>
  <Words>3972</Words>
  <Application>Microsoft Office PowerPoint</Application>
  <PresentationFormat>Widescreen</PresentationFormat>
  <Paragraphs>522</Paragraphs>
  <Slides>43</Slides>
  <Notes>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arial</vt:lpstr>
      <vt:lpstr>Calibri</vt:lpstr>
      <vt:lpstr>Calibri Light</vt:lpstr>
      <vt:lpstr>Courier New</vt:lpstr>
      <vt:lpstr>Georgia</vt:lpstr>
      <vt:lpstr>Gill Sans MT</vt:lpstr>
      <vt:lpstr>inherit</vt:lpstr>
      <vt:lpstr>Mangal</vt:lpstr>
      <vt:lpstr>Wingdings</vt:lpstr>
      <vt:lpstr>Office Theme</vt:lpstr>
      <vt:lpstr>PowerPoint Presentation</vt:lpstr>
      <vt:lpstr>विषयसूची </vt:lpstr>
      <vt:lpstr>PowerPoint Presentation</vt:lpstr>
      <vt:lpstr>PowerPoint Presentation</vt:lpstr>
      <vt:lpstr>PowerPoint Presentation</vt:lpstr>
      <vt:lpstr>FNHW एकीकरण पर ऐड्वाइज़रीज </vt:lpstr>
      <vt:lpstr>दशसूत्र रणनीति- 2016</vt:lpstr>
      <vt:lpstr>PowerPoint Presentation</vt:lpstr>
      <vt:lpstr>PowerPoint Presentation</vt:lpstr>
      <vt:lpstr>PowerPoint Presentation</vt:lpstr>
      <vt:lpstr>FNHW फोकस विषय / क्षेत्र</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चरण 1. कर्मचारियों और संवर्गों के क्षमता निर्माण को व्यवस्थित करें</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राष्ट्रीय FNHW संसाधन पैकेज के अंतर्गत विषयवस्तु  </vt:lpstr>
      <vt:lpstr>PowerPoint Presentation</vt:lpstr>
      <vt:lpstr>FNHW एकीकरण का समर्थन करने के लिए विकसित सामग्री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Monika Chauhan</dc:creator>
  <cp:lastModifiedBy>Archna Ghosh</cp:lastModifiedBy>
  <cp:revision>684</cp:revision>
  <dcterms:created xsi:type="dcterms:W3CDTF">2021-11-08T10:08:37Z</dcterms:created>
  <dcterms:modified xsi:type="dcterms:W3CDTF">2022-07-06T07:20:22Z</dcterms:modified>
</cp:coreProperties>
</file>